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56" r:id="rId3"/>
    <p:sldId id="259" r:id="rId4"/>
    <p:sldId id="258" r:id="rId5"/>
    <p:sldId id="262" r:id="rId6"/>
    <p:sldId id="263" r:id="rId7"/>
    <p:sldId id="265" r:id="rId8"/>
    <p:sldId id="264" r:id="rId9"/>
    <p:sldId id="257" r:id="rId10"/>
    <p:sldId id="260" r:id="rId11"/>
  </p:sldIdLst>
  <p:sldSz cx="9144000" cy="6858000" type="screen4x3"/>
  <p:notesSz cx="6761163" cy="99425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X" initials="W" lastIdx="0" clrIdx="0">
    <p:extLst>
      <p:ext uri="{19B8F6BF-5375-455C-9EA6-DF929625EA0E}">
        <p15:presenceInfo xmlns:p15="http://schemas.microsoft.com/office/powerpoint/2012/main" userId="W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0FE63-0458-40CB-857A-A4E6C2CA1F2C}" type="doc">
      <dgm:prSet loTypeId="urn:microsoft.com/office/officeart/2005/8/layout/vProcess5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zh-CN" altLang="en-US"/>
        </a:p>
      </dgm:t>
    </dgm:pt>
    <dgm:pt modelId="{7A6DF44B-4A4F-45AD-A705-4C0CCA1CC8E9}">
      <dgm:prSet phldrT="[文本]"/>
      <dgm:spPr/>
      <dgm:t>
        <a:bodyPr/>
        <a:lstStyle/>
        <a:p>
          <a:r>
            <a:rPr lang="zh-CN" altLang="en-US" dirty="0" smtClean="0"/>
            <a:t>抓好源头管理</a:t>
          </a:r>
          <a:endParaRPr lang="zh-CN" altLang="en-US" dirty="0"/>
        </a:p>
      </dgm:t>
    </dgm:pt>
    <dgm:pt modelId="{013EC6F8-7E36-4535-867D-FAF3983D5BF8}" type="parTrans" cxnId="{EF79FC54-4056-40C6-8EED-8CBFA68FC2E5}">
      <dgm:prSet/>
      <dgm:spPr/>
      <dgm:t>
        <a:bodyPr/>
        <a:lstStyle/>
        <a:p>
          <a:endParaRPr lang="zh-CN" altLang="en-US"/>
        </a:p>
      </dgm:t>
    </dgm:pt>
    <dgm:pt modelId="{95978A49-1E6E-40D8-BADB-B6E728E9304C}" type="sibTrans" cxnId="{EF79FC54-4056-40C6-8EED-8CBFA68FC2E5}">
      <dgm:prSet/>
      <dgm:spPr/>
      <dgm:t>
        <a:bodyPr/>
        <a:lstStyle/>
        <a:p>
          <a:endParaRPr lang="zh-CN" altLang="en-US"/>
        </a:p>
      </dgm:t>
    </dgm:pt>
    <dgm:pt modelId="{020EE900-3C09-4053-A076-AE3C8BF2F889}">
      <dgm:prSet phldrT="[文本]"/>
      <dgm:spPr/>
      <dgm:t>
        <a:bodyPr/>
        <a:lstStyle/>
        <a:p>
          <a:r>
            <a:rPr lang="zh-CN" altLang="en-US" dirty="0" smtClean="0"/>
            <a:t>注重过程控制</a:t>
          </a:r>
          <a:endParaRPr lang="zh-CN" altLang="en-US" dirty="0"/>
        </a:p>
      </dgm:t>
    </dgm:pt>
    <dgm:pt modelId="{E18B4E5F-C0C8-492F-8540-61BAA0B16297}" type="parTrans" cxnId="{237280A9-0FBE-4541-8728-816FF3686112}">
      <dgm:prSet/>
      <dgm:spPr/>
      <dgm:t>
        <a:bodyPr/>
        <a:lstStyle/>
        <a:p>
          <a:endParaRPr lang="zh-CN" altLang="en-US"/>
        </a:p>
      </dgm:t>
    </dgm:pt>
    <dgm:pt modelId="{7206AA41-5AD3-4358-84A5-894C38054D97}" type="sibTrans" cxnId="{237280A9-0FBE-4541-8728-816FF3686112}">
      <dgm:prSet/>
      <dgm:spPr/>
      <dgm:t>
        <a:bodyPr/>
        <a:lstStyle/>
        <a:p>
          <a:endParaRPr lang="zh-CN" altLang="en-US"/>
        </a:p>
      </dgm:t>
    </dgm:pt>
    <dgm:pt modelId="{DEBF4A04-72ED-4801-97E4-AB63E0516F61}">
      <dgm:prSet phldrT="[文本]"/>
      <dgm:spPr/>
      <dgm:t>
        <a:bodyPr/>
        <a:lstStyle/>
        <a:p>
          <a:r>
            <a:rPr lang="zh-CN" altLang="en-US" dirty="0" smtClean="0"/>
            <a:t>严格责任追究</a:t>
          </a:r>
          <a:endParaRPr lang="zh-CN" altLang="en-US" dirty="0"/>
        </a:p>
      </dgm:t>
    </dgm:pt>
    <dgm:pt modelId="{339384C8-B955-42ED-964B-ECD44378735D}" type="parTrans" cxnId="{0BC141BA-81CD-42C7-9D03-B6E855E55A3F}">
      <dgm:prSet/>
      <dgm:spPr/>
      <dgm:t>
        <a:bodyPr/>
        <a:lstStyle/>
        <a:p>
          <a:endParaRPr lang="zh-CN" altLang="en-US"/>
        </a:p>
      </dgm:t>
    </dgm:pt>
    <dgm:pt modelId="{DF4067F3-2795-4553-803A-A8FCD7A111CB}" type="sibTrans" cxnId="{0BC141BA-81CD-42C7-9D03-B6E855E55A3F}">
      <dgm:prSet/>
      <dgm:spPr/>
      <dgm:t>
        <a:bodyPr/>
        <a:lstStyle/>
        <a:p>
          <a:endParaRPr lang="zh-CN" altLang="en-US"/>
        </a:p>
      </dgm:t>
    </dgm:pt>
    <dgm:pt modelId="{E81F0FDA-0473-4493-A94F-487FFA7076C7}" type="pres">
      <dgm:prSet presAssocID="{6560FE63-0458-40CB-857A-A4E6C2CA1F2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B83ABFA-DC70-4BF1-9E10-E2E3FBC6D933}" type="pres">
      <dgm:prSet presAssocID="{6560FE63-0458-40CB-857A-A4E6C2CA1F2C}" presName="dummyMaxCanvas" presStyleCnt="0">
        <dgm:presLayoutVars/>
      </dgm:prSet>
      <dgm:spPr/>
      <dgm:t>
        <a:bodyPr/>
        <a:lstStyle/>
        <a:p>
          <a:endParaRPr lang="zh-CN" altLang="en-US"/>
        </a:p>
      </dgm:t>
    </dgm:pt>
    <dgm:pt modelId="{4F277800-B193-4FA0-8FC2-2FF0F93EAD70}" type="pres">
      <dgm:prSet presAssocID="{6560FE63-0458-40CB-857A-A4E6C2CA1F2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2B01548-1841-47C3-8267-E816249652BB}" type="pres">
      <dgm:prSet presAssocID="{6560FE63-0458-40CB-857A-A4E6C2CA1F2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7AA44F-6E82-4BBA-9483-A136C38000AB}" type="pres">
      <dgm:prSet presAssocID="{6560FE63-0458-40CB-857A-A4E6C2CA1F2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752C4AB-FEBC-4296-BEA3-D39E465F5F3C}" type="pres">
      <dgm:prSet presAssocID="{6560FE63-0458-40CB-857A-A4E6C2CA1F2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3534E61-8F54-4996-8AB7-8F9A7432AA10}" type="pres">
      <dgm:prSet presAssocID="{6560FE63-0458-40CB-857A-A4E6C2CA1F2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F83A762-CFAD-4A88-899B-698A37F5D984}" type="pres">
      <dgm:prSet presAssocID="{6560FE63-0458-40CB-857A-A4E6C2CA1F2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B9692C-0ED0-4F86-BD65-DC95B4516A61}" type="pres">
      <dgm:prSet presAssocID="{6560FE63-0458-40CB-857A-A4E6C2CA1F2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0C5F3C-96CC-4FE9-9BF7-83C64DBF92C3}" type="pres">
      <dgm:prSet presAssocID="{6560FE63-0458-40CB-857A-A4E6C2CA1F2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A702B35-CA9C-43F2-AFEA-BBAD4541ABA3}" type="presOf" srcId="{6560FE63-0458-40CB-857A-A4E6C2CA1F2C}" destId="{E81F0FDA-0473-4493-A94F-487FFA7076C7}" srcOrd="0" destOrd="0" presId="urn:microsoft.com/office/officeart/2005/8/layout/vProcess5"/>
    <dgm:cxn modelId="{072D9D2B-AA1D-4F61-ACA8-B51431E65BE0}" type="presOf" srcId="{95978A49-1E6E-40D8-BADB-B6E728E9304C}" destId="{0752C4AB-FEBC-4296-BEA3-D39E465F5F3C}" srcOrd="0" destOrd="0" presId="urn:microsoft.com/office/officeart/2005/8/layout/vProcess5"/>
    <dgm:cxn modelId="{685C9BA7-71F6-41C5-89AB-BC0FB0CA9EA1}" type="presOf" srcId="{DEBF4A04-72ED-4801-97E4-AB63E0516F61}" destId="{037AA44F-6E82-4BBA-9483-A136C38000AB}" srcOrd="0" destOrd="0" presId="urn:microsoft.com/office/officeart/2005/8/layout/vProcess5"/>
    <dgm:cxn modelId="{0BC141BA-81CD-42C7-9D03-B6E855E55A3F}" srcId="{6560FE63-0458-40CB-857A-A4E6C2CA1F2C}" destId="{DEBF4A04-72ED-4801-97E4-AB63E0516F61}" srcOrd="2" destOrd="0" parTransId="{339384C8-B955-42ED-964B-ECD44378735D}" sibTransId="{DF4067F3-2795-4553-803A-A8FCD7A111CB}"/>
    <dgm:cxn modelId="{237280A9-0FBE-4541-8728-816FF3686112}" srcId="{6560FE63-0458-40CB-857A-A4E6C2CA1F2C}" destId="{020EE900-3C09-4053-A076-AE3C8BF2F889}" srcOrd="1" destOrd="0" parTransId="{E18B4E5F-C0C8-492F-8540-61BAA0B16297}" sibTransId="{7206AA41-5AD3-4358-84A5-894C38054D97}"/>
    <dgm:cxn modelId="{23A809C9-9710-47E1-90B4-0ADEA2F5C3E1}" type="presOf" srcId="{DEBF4A04-72ED-4801-97E4-AB63E0516F61}" destId="{990C5F3C-96CC-4FE9-9BF7-83C64DBF92C3}" srcOrd="1" destOrd="0" presId="urn:microsoft.com/office/officeart/2005/8/layout/vProcess5"/>
    <dgm:cxn modelId="{73B74B5F-05CB-4F7D-B910-F3CF23DF5BEB}" type="presOf" srcId="{020EE900-3C09-4053-A076-AE3C8BF2F889}" destId="{51B9692C-0ED0-4F86-BD65-DC95B4516A61}" srcOrd="1" destOrd="0" presId="urn:microsoft.com/office/officeart/2005/8/layout/vProcess5"/>
    <dgm:cxn modelId="{EF79FC54-4056-40C6-8EED-8CBFA68FC2E5}" srcId="{6560FE63-0458-40CB-857A-A4E6C2CA1F2C}" destId="{7A6DF44B-4A4F-45AD-A705-4C0CCA1CC8E9}" srcOrd="0" destOrd="0" parTransId="{013EC6F8-7E36-4535-867D-FAF3983D5BF8}" sibTransId="{95978A49-1E6E-40D8-BADB-B6E728E9304C}"/>
    <dgm:cxn modelId="{DFFCFA6D-A1FD-4651-B00B-146173E097EB}" type="presOf" srcId="{7206AA41-5AD3-4358-84A5-894C38054D97}" destId="{83534E61-8F54-4996-8AB7-8F9A7432AA10}" srcOrd="0" destOrd="0" presId="urn:microsoft.com/office/officeart/2005/8/layout/vProcess5"/>
    <dgm:cxn modelId="{8773A96C-893D-4AE4-8E9E-6473D299B224}" type="presOf" srcId="{7A6DF44B-4A4F-45AD-A705-4C0CCA1CC8E9}" destId="{4F277800-B193-4FA0-8FC2-2FF0F93EAD70}" srcOrd="0" destOrd="0" presId="urn:microsoft.com/office/officeart/2005/8/layout/vProcess5"/>
    <dgm:cxn modelId="{6BC45C75-E51E-4315-8BE4-3496B5EA2F81}" type="presOf" srcId="{7A6DF44B-4A4F-45AD-A705-4C0CCA1CC8E9}" destId="{8F83A762-CFAD-4A88-899B-698A37F5D984}" srcOrd="1" destOrd="0" presId="urn:microsoft.com/office/officeart/2005/8/layout/vProcess5"/>
    <dgm:cxn modelId="{EAF99BFA-6BDF-4A29-9CD2-DDF4D6D93C46}" type="presOf" srcId="{020EE900-3C09-4053-A076-AE3C8BF2F889}" destId="{A2B01548-1841-47C3-8267-E816249652BB}" srcOrd="0" destOrd="0" presId="urn:microsoft.com/office/officeart/2005/8/layout/vProcess5"/>
    <dgm:cxn modelId="{C1607F4C-F586-4BD1-9B85-2E00D6A4648A}" type="presParOf" srcId="{E81F0FDA-0473-4493-A94F-487FFA7076C7}" destId="{CB83ABFA-DC70-4BF1-9E10-E2E3FBC6D933}" srcOrd="0" destOrd="0" presId="urn:microsoft.com/office/officeart/2005/8/layout/vProcess5"/>
    <dgm:cxn modelId="{F0B7EAA6-6581-4592-9D3F-B2E49523359A}" type="presParOf" srcId="{E81F0FDA-0473-4493-A94F-487FFA7076C7}" destId="{4F277800-B193-4FA0-8FC2-2FF0F93EAD70}" srcOrd="1" destOrd="0" presId="urn:microsoft.com/office/officeart/2005/8/layout/vProcess5"/>
    <dgm:cxn modelId="{6A32F395-3457-44C0-BCAD-3B8F61254384}" type="presParOf" srcId="{E81F0FDA-0473-4493-A94F-487FFA7076C7}" destId="{A2B01548-1841-47C3-8267-E816249652BB}" srcOrd="2" destOrd="0" presId="urn:microsoft.com/office/officeart/2005/8/layout/vProcess5"/>
    <dgm:cxn modelId="{C417F016-8301-44F0-8E0F-2312F18994A3}" type="presParOf" srcId="{E81F0FDA-0473-4493-A94F-487FFA7076C7}" destId="{037AA44F-6E82-4BBA-9483-A136C38000AB}" srcOrd="3" destOrd="0" presId="urn:microsoft.com/office/officeart/2005/8/layout/vProcess5"/>
    <dgm:cxn modelId="{69A80B10-EE4A-4157-B9BA-98038C919D40}" type="presParOf" srcId="{E81F0FDA-0473-4493-A94F-487FFA7076C7}" destId="{0752C4AB-FEBC-4296-BEA3-D39E465F5F3C}" srcOrd="4" destOrd="0" presId="urn:microsoft.com/office/officeart/2005/8/layout/vProcess5"/>
    <dgm:cxn modelId="{34BA5F1C-140A-487F-95E0-C8D395B975EA}" type="presParOf" srcId="{E81F0FDA-0473-4493-A94F-487FFA7076C7}" destId="{83534E61-8F54-4996-8AB7-8F9A7432AA10}" srcOrd="5" destOrd="0" presId="urn:microsoft.com/office/officeart/2005/8/layout/vProcess5"/>
    <dgm:cxn modelId="{CE4B0E37-F32F-488C-ABF7-AE155B6646EB}" type="presParOf" srcId="{E81F0FDA-0473-4493-A94F-487FFA7076C7}" destId="{8F83A762-CFAD-4A88-899B-698A37F5D984}" srcOrd="6" destOrd="0" presId="urn:microsoft.com/office/officeart/2005/8/layout/vProcess5"/>
    <dgm:cxn modelId="{C6E56B2D-CD1B-486F-9F40-CEAB53D34781}" type="presParOf" srcId="{E81F0FDA-0473-4493-A94F-487FFA7076C7}" destId="{51B9692C-0ED0-4F86-BD65-DC95B4516A61}" srcOrd="7" destOrd="0" presId="urn:microsoft.com/office/officeart/2005/8/layout/vProcess5"/>
    <dgm:cxn modelId="{E4B93311-CF34-41FF-A2FF-2CF1013E5935}" type="presParOf" srcId="{E81F0FDA-0473-4493-A94F-487FFA7076C7}" destId="{990C5F3C-96CC-4FE9-9BF7-83C64DBF92C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77800-B193-4FA0-8FC2-2FF0F93EAD70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600" kern="1200" dirty="0" smtClean="0"/>
            <a:t>抓好源头管理</a:t>
          </a:r>
          <a:endParaRPr lang="zh-CN" altLang="en-US" sz="4600" kern="1200" dirty="0"/>
        </a:p>
      </dsp:txBody>
      <dsp:txXfrm>
        <a:off x="35709" y="35709"/>
        <a:ext cx="3865988" cy="1147782"/>
      </dsp:txXfrm>
    </dsp:sp>
    <dsp:sp modelId="{A2B01548-1841-47C3-8267-E816249652BB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600" kern="1200" dirty="0" smtClean="0"/>
            <a:t>注重过程控制</a:t>
          </a:r>
          <a:endParaRPr lang="zh-CN" altLang="en-US" sz="4600" kern="1200" dirty="0"/>
        </a:p>
      </dsp:txBody>
      <dsp:txXfrm>
        <a:off x="492908" y="1458108"/>
        <a:ext cx="3860502" cy="1147782"/>
      </dsp:txXfrm>
    </dsp:sp>
    <dsp:sp modelId="{037AA44F-6E82-4BBA-9483-A136C38000AB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600" kern="1200" dirty="0" smtClean="0"/>
            <a:t>严格责任追究</a:t>
          </a:r>
          <a:endParaRPr lang="zh-CN" altLang="en-US" sz="4600" kern="1200" dirty="0"/>
        </a:p>
      </dsp:txBody>
      <dsp:txXfrm>
        <a:off x="950108" y="2880508"/>
        <a:ext cx="3860502" cy="1147782"/>
      </dsp:txXfrm>
    </dsp:sp>
    <dsp:sp modelId="{0752C4AB-FEBC-4296-BEA3-D39E465F5F3C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>
        <a:off x="4567428" y="924560"/>
        <a:ext cx="435864" cy="596341"/>
      </dsp:txXfrm>
    </dsp:sp>
    <dsp:sp modelId="{83534E61-8F54-4996-8AB7-8F9A7432AA10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>
        <a:off x="5024628" y="2338832"/>
        <a:ext cx="435864" cy="596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64A30-8CE5-48D4-B4F1-C77DA0EA91EB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BF71E-FC78-4B33-BFD7-CED82DB8E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06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1243013"/>
            <a:ext cx="4475163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2015</a:t>
            </a:r>
            <a:r>
              <a:rPr lang="zh-CN" altLang="en-US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年</a:t>
            </a:r>
            <a:r>
              <a:rPr lang="en-US" altLang="zh-CN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5</a:t>
            </a:r>
            <a:r>
              <a:rPr lang="zh-CN" altLang="en-US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月，中央组织部、国家保密局等八部门？联合印发</a:t>
            </a:r>
            <a:r>
              <a:rPr lang="en-US" altLang="zh-CN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《</a:t>
            </a:r>
            <a:r>
              <a:rPr lang="zh-CN" altLang="en-US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关于进一步加强涉密人员保密管理工作的意见</a:t>
            </a:r>
            <a:r>
              <a:rPr lang="en-US" altLang="zh-CN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》</a:t>
            </a:r>
            <a:r>
              <a:rPr lang="zh-CN" altLang="zh-CN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。</a:t>
            </a:r>
            <a:r>
              <a:rPr lang="en-US" altLang="zh-CN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10</a:t>
            </a:r>
            <a:r>
              <a:rPr lang="zh-CN" altLang="en-US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月，国家保密局组织编写了</a:t>
            </a:r>
            <a:r>
              <a:rPr lang="en-US" altLang="zh-CN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《</a:t>
            </a:r>
            <a:r>
              <a:rPr lang="zh-CN" altLang="en-US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涉密人员保密管理指南</a:t>
            </a:r>
            <a:r>
              <a:rPr lang="en-US" altLang="zh-CN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》</a:t>
            </a:r>
            <a:r>
              <a:rPr lang="zh-CN" altLang="en-US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。工作原则：以岗定人，先审后用，定期复审（核心）。连续三年的“三大管理”为保密工作的重中之重。与以往不同</a:t>
            </a:r>
            <a:endParaRPr lang="zh-CN" altLang="zh-CN" sz="900" kern="100" dirty="0" smtClean="0">
              <a:latin typeface="Calibri" panose="020F0502020204030204" pitchFamily="34" charset="0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 bwMode="auto">
          <a:xfrm>
            <a:off x="5552270" y="6982737"/>
            <a:ext cx="4247585" cy="3675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101" tIns="45550" rIns="91101" bIns="45550" anchor="b"/>
          <a:lstStyle/>
          <a:p>
            <a:pPr algn="r" eaLnBrk="1" hangingPunct="1">
              <a:defRPr/>
            </a:pPr>
            <a:fld id="{4F5A29AD-36A5-4F73-AC87-950B16C55404}" type="slidenum">
              <a:rPr lang="zh-CN" altLang="en-US" sz="1200" b="0">
                <a:latin typeface="+mn-lt"/>
                <a:ea typeface="+mn-ea"/>
                <a:cs typeface="+mn-cs"/>
              </a:rPr>
              <a:pPr algn="r" eaLnBrk="1" hangingPunct="1">
                <a:defRPr/>
              </a:pPr>
              <a:t>3</a:t>
            </a:fld>
            <a:endParaRPr lang="zh-CN" altLang="en-US" sz="1200" b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11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1243013"/>
            <a:ext cx="4475163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 bwMode="auto">
          <a:xfrm>
            <a:off x="5552270" y="6982737"/>
            <a:ext cx="4247585" cy="3675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101" tIns="45550" rIns="91101" bIns="45550" anchor="b"/>
          <a:lstStyle/>
          <a:p>
            <a:pPr algn="r" eaLnBrk="1" hangingPunct="1">
              <a:defRPr/>
            </a:pPr>
            <a:fld id="{4F5A29AD-36A5-4F73-AC87-950B16C55404}" type="slidenum">
              <a:rPr lang="zh-CN" altLang="en-US" sz="1200" b="0">
                <a:latin typeface="+mn-lt"/>
                <a:ea typeface="+mn-ea"/>
                <a:cs typeface="+mn-cs"/>
              </a:rPr>
              <a:pPr algn="r" eaLnBrk="1" hangingPunct="1">
                <a:defRPr/>
              </a:pPr>
              <a:t>4</a:t>
            </a:fld>
            <a:endParaRPr lang="zh-CN" altLang="en-US" sz="1200" b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73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1243013"/>
            <a:ext cx="4475163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 bwMode="auto">
          <a:xfrm>
            <a:off x="5552270" y="6982737"/>
            <a:ext cx="4247585" cy="3675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101" tIns="45550" rIns="91101" bIns="45550" anchor="b"/>
          <a:lstStyle/>
          <a:p>
            <a:pPr algn="r" eaLnBrk="1" hangingPunct="1">
              <a:defRPr/>
            </a:pPr>
            <a:fld id="{4F5A29AD-36A5-4F73-AC87-950B16C55404}" type="slidenum">
              <a:rPr lang="zh-CN" altLang="en-US" sz="1200" b="0">
                <a:latin typeface="+mn-lt"/>
                <a:ea typeface="+mn-ea"/>
                <a:cs typeface="+mn-cs"/>
              </a:rPr>
              <a:pPr algn="r" eaLnBrk="1" hangingPunct="1">
                <a:defRPr/>
              </a:pPr>
              <a:t>5</a:t>
            </a:fld>
            <a:endParaRPr lang="zh-CN" altLang="en-US" sz="1200" b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693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1243013"/>
            <a:ext cx="4475163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 bwMode="auto">
          <a:xfrm>
            <a:off x="5552270" y="6982737"/>
            <a:ext cx="4247585" cy="3675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101" tIns="45550" rIns="91101" bIns="45550" anchor="b"/>
          <a:lstStyle/>
          <a:p>
            <a:pPr algn="r" eaLnBrk="1" hangingPunct="1">
              <a:defRPr/>
            </a:pPr>
            <a:fld id="{4F5A29AD-36A5-4F73-AC87-950B16C55404}" type="slidenum">
              <a:rPr lang="zh-CN" altLang="en-US" sz="1200" b="0">
                <a:latin typeface="+mn-lt"/>
                <a:ea typeface="+mn-ea"/>
                <a:cs typeface="+mn-cs"/>
              </a:rPr>
              <a:pPr algn="r" eaLnBrk="1" hangingPunct="1">
                <a:defRPr/>
              </a:pPr>
              <a:t>6</a:t>
            </a:fld>
            <a:endParaRPr lang="zh-CN" altLang="en-US" sz="1200" b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250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1243013"/>
            <a:ext cx="4475163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 bwMode="auto">
          <a:xfrm>
            <a:off x="5552270" y="6982737"/>
            <a:ext cx="4247585" cy="3675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101" tIns="45550" rIns="91101" bIns="45550" anchor="b"/>
          <a:lstStyle/>
          <a:p>
            <a:pPr algn="r" eaLnBrk="1" hangingPunct="1">
              <a:defRPr/>
            </a:pPr>
            <a:fld id="{4F5A29AD-36A5-4F73-AC87-950B16C55404}" type="slidenum">
              <a:rPr lang="zh-CN" altLang="en-US" sz="1200" b="0">
                <a:latin typeface="+mn-lt"/>
                <a:ea typeface="+mn-ea"/>
                <a:cs typeface="+mn-cs"/>
              </a:rPr>
              <a:pPr algn="r" eaLnBrk="1" hangingPunct="1">
                <a:defRPr/>
              </a:pPr>
              <a:t>7</a:t>
            </a:fld>
            <a:endParaRPr lang="zh-CN" altLang="en-US" sz="1200" b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592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1243013"/>
            <a:ext cx="4475163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 bwMode="auto">
          <a:xfrm>
            <a:off x="5552270" y="6982737"/>
            <a:ext cx="4247585" cy="3675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101" tIns="45550" rIns="91101" bIns="45550" anchor="b"/>
          <a:lstStyle/>
          <a:p>
            <a:pPr algn="r" eaLnBrk="1" hangingPunct="1">
              <a:defRPr/>
            </a:pPr>
            <a:fld id="{4F5A29AD-36A5-4F73-AC87-950B16C55404}" type="slidenum">
              <a:rPr lang="zh-CN" altLang="en-US" sz="1200" b="0">
                <a:latin typeface="+mn-lt"/>
                <a:ea typeface="+mn-ea"/>
                <a:cs typeface="+mn-cs"/>
              </a:rPr>
              <a:pPr algn="r" eaLnBrk="1" hangingPunct="1">
                <a:defRPr/>
              </a:pPr>
              <a:t>8</a:t>
            </a:fld>
            <a:endParaRPr lang="zh-CN" altLang="en-US" sz="1200" b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4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743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54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1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55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59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5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28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7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72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06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30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3FD4A-3CFA-48EF-A681-B07BF8929863}" type="datetimeFigureOut">
              <a:rPr lang="zh-CN" altLang="en-US" smtClean="0"/>
              <a:t>2018/11/28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5E87C-4946-4CD1-9082-8136A8C16D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85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e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&#21704;&#24037;&#31243;&#20826;&#21457;&#65288;2017&#65289;30&#21495;.docx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&#26032;.xlsx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&#21704;&#24037;&#31243;&#20826;&#21457;&#65288;2017&#65289;30&#21495;&#38468;&#20214;4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zh-CN" altLang="en-US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哈尔滨工程大学</a:t>
            </a:r>
            <a:r>
              <a:rPr lang="en-US" altLang="zh-CN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/>
            </a:r>
            <a:br>
              <a:rPr lang="en-US" altLang="zh-CN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第</a:t>
            </a:r>
            <a:r>
              <a:rPr lang="en-US" altLang="zh-CN" sz="3600" dirty="0" smtClean="0">
                <a:latin typeface="+mn-ea"/>
                <a:ea typeface="+mn-ea"/>
              </a:rPr>
              <a:t>19</a:t>
            </a:r>
            <a:r>
              <a:rPr lang="zh-CN" altLang="en-US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届保密委员会第</a:t>
            </a:r>
            <a:r>
              <a:rPr lang="en-US" altLang="zh-CN" sz="3600" dirty="0" smtClean="0">
                <a:latin typeface="+mn-ea"/>
                <a:ea typeface="+mn-ea"/>
              </a:rPr>
              <a:t>1</a:t>
            </a:r>
            <a:r>
              <a:rPr lang="zh-CN" altLang="en-US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次工作会议</a:t>
            </a:r>
            <a:endParaRPr lang="zh-CN" altLang="en-US" sz="36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123" name="副标题 2"/>
          <p:cNvSpPr>
            <a:spLocks noGrp="1"/>
          </p:cNvSpPr>
          <p:nvPr>
            <p:ph type="subTitle" idx="1"/>
          </p:nvPr>
        </p:nvSpPr>
        <p:spPr>
          <a:xfrm>
            <a:off x="3373438" y="4640263"/>
            <a:ext cx="2384425" cy="1241425"/>
          </a:xfrm>
        </p:spPr>
        <p:txBody>
          <a:bodyPr/>
          <a:lstStyle/>
          <a:p>
            <a:r>
              <a:rPr lang="en-US" altLang="zh-CN" sz="3000" smtClean="0"/>
              <a:t>2016</a:t>
            </a:r>
            <a:r>
              <a:rPr lang="zh-CN" altLang="en-US" sz="3000" smtClean="0"/>
              <a:t>年</a:t>
            </a:r>
            <a:r>
              <a:rPr lang="en-US" altLang="zh-CN" sz="3000" smtClean="0"/>
              <a:t>9</a:t>
            </a:r>
            <a:r>
              <a:rPr lang="zh-CN" altLang="en-US" sz="3000" smtClean="0"/>
              <a:t>月</a:t>
            </a:r>
          </a:p>
        </p:txBody>
      </p:sp>
      <p:grpSp>
        <p:nvGrpSpPr>
          <p:cNvPr id="5124" name="Group 11"/>
          <p:cNvGrpSpPr>
            <a:grpSpLocks/>
          </p:cNvGrpSpPr>
          <p:nvPr/>
        </p:nvGrpSpPr>
        <p:grpSpPr bwMode="auto">
          <a:xfrm>
            <a:off x="500063" y="214313"/>
            <a:ext cx="3214687" cy="714375"/>
            <a:chOff x="405" y="165"/>
            <a:chExt cx="2025" cy="450"/>
          </a:xfrm>
        </p:grpSpPr>
        <p:pic>
          <p:nvPicPr>
            <p:cNvPr id="5128" name="Picture 12" descr="maoti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" y="185"/>
              <a:ext cx="1170" cy="24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F8FC4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9" name="Text Box 13"/>
            <p:cNvSpPr txBox="1">
              <a:spLocks noChangeArrowheads="1"/>
            </p:cNvSpPr>
            <p:nvPr/>
          </p:nvSpPr>
          <p:spPr bwMode="auto">
            <a:xfrm>
              <a:off x="794" y="356"/>
              <a:ext cx="1636" cy="259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F8FC4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i="1">
                  <a:latin typeface="Times New Roman" panose="02020603050405020304" pitchFamily="18" charset="0"/>
                  <a:ea typeface="华文隶书" panose="02010800040101010101" pitchFamily="2" charset="-122"/>
                </a:rPr>
                <a:t>Harbin Engineering University</a:t>
              </a:r>
            </a:p>
          </p:txBody>
        </p:sp>
        <p:pic>
          <p:nvPicPr>
            <p:cNvPr id="5130" name="Picture 14" descr="校标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" y="165"/>
              <a:ext cx="42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25" name="Picture 2" descr="C:\Documents and Settings\Administrator\桌面\ppt\新建文件夹\图片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2126" y="0"/>
            <a:ext cx="97536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-1268319" y="1146177"/>
            <a:ext cx="11298085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内控</a:t>
            </a:r>
            <a:r>
              <a:rPr lang="zh-CN" altLang="en-US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学生保密管理</a:t>
            </a:r>
            <a:endParaRPr lang="en-US" altLang="zh-CN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专题培训会</a:t>
            </a:r>
          </a:p>
        </p:txBody>
      </p:sp>
      <p:sp>
        <p:nvSpPr>
          <p:cNvPr id="11" name="矩形 10"/>
          <p:cNvSpPr/>
          <p:nvPr/>
        </p:nvSpPr>
        <p:spPr>
          <a:xfrm>
            <a:off x="2987554" y="4236753"/>
            <a:ext cx="2786340" cy="176971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altLang="zh-CN" sz="2800" b="1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  <a:defRPr/>
            </a:pPr>
            <a:r>
              <a:rPr lang="zh-CN" alt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保密处</a:t>
            </a:r>
            <a:endParaRPr lang="en-US" altLang="zh-CN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altLang="zh-CN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2018</a:t>
            </a:r>
            <a:r>
              <a:rPr lang="zh-CN" alt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年</a:t>
            </a:r>
            <a:r>
              <a:rPr lang="en-US" altLang="zh-CN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11</a:t>
            </a:r>
            <a:r>
              <a:rPr lang="zh-CN" alt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月</a:t>
            </a:r>
            <a:r>
              <a:rPr lang="en-US" altLang="zh-CN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28</a:t>
            </a:r>
            <a:r>
              <a:rPr lang="zh-CN" alt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日</a:t>
            </a:r>
            <a:endParaRPr lang="zh-CN" altLang="en-US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04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D:\校办工作\新建文件夹 (3)\夏\DSCF25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1"/>
          <a:stretch>
            <a:fillRect/>
          </a:stretch>
        </p:blipFill>
        <p:spPr bwMode="auto">
          <a:xfrm>
            <a:off x="0" y="0"/>
            <a:ext cx="9337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6715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5984" y="1928802"/>
            <a:ext cx="5052986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谢    谢！</a:t>
            </a:r>
          </a:p>
        </p:txBody>
      </p:sp>
      <p:pic>
        <p:nvPicPr>
          <p:cNvPr id="46085" name="Picture 4" descr="p02-p03-wbj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-139700"/>
            <a:ext cx="10620376" cy="699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-285750" y="1643063"/>
            <a:ext cx="10644188" cy="10080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zh-CN" altLang="en-US" sz="4500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谢    谢！</a:t>
            </a:r>
            <a:endParaRPr lang="en-US" altLang="zh-CN" sz="45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26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9600" dirty="0" smtClean="0"/>
              <a:t>W+H</a:t>
            </a:r>
            <a:endParaRPr lang="zh-CN" altLang="en-US" sz="9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42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500065" y="214313"/>
            <a:ext cx="3214687" cy="719138"/>
            <a:chOff x="405" y="165"/>
            <a:chExt cx="2025" cy="453"/>
          </a:xfrm>
        </p:grpSpPr>
        <p:pic>
          <p:nvPicPr>
            <p:cNvPr id="5" name="Picture 12" descr="maoti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0" y="185"/>
              <a:ext cx="11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</p:pic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794" y="356"/>
              <a:ext cx="1636" cy="2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1400" i="1" dirty="0">
                  <a:latin typeface="Times New Roman" charset="0"/>
                  <a:ea typeface="华文隶书" pitchFamily="2" charset="-122"/>
                </a:rPr>
                <a:t>Harbin Engineering University</a:t>
              </a:r>
            </a:p>
          </p:txBody>
        </p:sp>
        <p:pic>
          <p:nvPicPr>
            <p:cNvPr id="3079" name="Picture 14" descr="校标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" y="165"/>
              <a:ext cx="42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矩形 12"/>
          <p:cNvSpPr/>
          <p:nvPr/>
        </p:nvSpPr>
        <p:spPr>
          <a:xfrm>
            <a:off x="2438969" y="1067496"/>
            <a:ext cx="6525520" cy="881954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3" tIns="45720" rIns="91443" bIns="4572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690475" y="766069"/>
            <a:ext cx="4850930" cy="624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3" tIns="45720" rIns="91443" bIns="45720"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保密形势的需要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1634738" y="2172722"/>
            <a:ext cx="1345565" cy="87293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339752" y="3434927"/>
            <a:ext cx="1003448" cy="762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1634738" y="4591110"/>
            <a:ext cx="1345565" cy="91610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424490" y="2470060"/>
            <a:ext cx="5612006" cy="1119104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3" tIns="45720" rIns="91443" bIns="4572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07906" y="2175608"/>
            <a:ext cx="4867283" cy="6940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3" tIns="45720" rIns="91443" bIns="45720"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国家要求的需要</a:t>
            </a:r>
          </a:p>
        </p:txBody>
      </p:sp>
      <p:sp>
        <p:nvSpPr>
          <p:cNvPr id="20" name="矩形 19"/>
          <p:cNvSpPr/>
          <p:nvPr/>
        </p:nvSpPr>
        <p:spPr>
          <a:xfrm>
            <a:off x="2267746" y="5550256"/>
            <a:ext cx="6696745" cy="1119104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3" tIns="45720" rIns="91443" bIns="4572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600394" y="5242231"/>
            <a:ext cx="4941013" cy="635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3" tIns="45720" rIns="91443" bIns="45720"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解决误区与矛盾的需要</a:t>
            </a:r>
          </a:p>
        </p:txBody>
      </p:sp>
      <p:sp>
        <p:nvSpPr>
          <p:cNvPr id="22" name="六角星 21"/>
          <p:cNvSpPr/>
          <p:nvPr/>
        </p:nvSpPr>
        <p:spPr>
          <a:xfrm>
            <a:off x="41928" y="2326164"/>
            <a:ext cx="2799548" cy="2794395"/>
          </a:xfrm>
          <a:prstGeom prst="star6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为什么加强学生保密管理</a:t>
            </a:r>
          </a:p>
        </p:txBody>
      </p:sp>
      <p:cxnSp>
        <p:nvCxnSpPr>
          <p:cNvPr id="23" name="直接箭头连接符 22"/>
          <p:cNvCxnSpPr/>
          <p:nvPr/>
        </p:nvCxnSpPr>
        <p:spPr>
          <a:xfrm>
            <a:off x="2438969" y="4221507"/>
            <a:ext cx="1003448" cy="762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3424491" y="3890442"/>
            <a:ext cx="5539999" cy="1197548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3" tIns="45720" rIns="91443" bIns="4572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727301" y="3723362"/>
            <a:ext cx="4862366" cy="6417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3" tIns="45720" rIns="91443" bIns="45720"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对接触国家秘密岗位全员管理的需要</a:t>
            </a:r>
          </a:p>
        </p:txBody>
      </p:sp>
      <p:sp>
        <p:nvSpPr>
          <p:cNvPr id="7" name="矩形 6"/>
          <p:cNvSpPr/>
          <p:nvPr/>
        </p:nvSpPr>
        <p:spPr>
          <a:xfrm>
            <a:off x="2339752" y="1390957"/>
            <a:ext cx="66967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kern="100" dirty="0">
                <a:latin typeface="Calibri" panose="020F0502020204030204" pitchFamily="34" charset="0"/>
                <a:ea typeface="仿宋" panose="02010609060101010101" pitchFamily="49" charset="-122"/>
              </a:rPr>
              <a:t>国际、</a:t>
            </a:r>
            <a:r>
              <a:rPr lang="zh-CN" altLang="en-US" sz="2200" kern="100" dirty="0" smtClean="0">
                <a:latin typeface="Calibri" panose="020F0502020204030204" pitchFamily="34" charset="0"/>
                <a:ea typeface="仿宋" panose="02010609060101010101" pitchFamily="49" charset="-122"/>
              </a:rPr>
              <a:t>国内、高校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67746" y="5993621"/>
            <a:ext cx="6705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kern="100" dirty="0">
                <a:latin typeface="Calibri" panose="020F0502020204030204" pitchFamily="34" charset="0"/>
                <a:ea typeface="仿宋" panose="02010609060101010101" pitchFamily="49" charset="-122"/>
              </a:rPr>
              <a:t>涉密时间短、流动性大、毕业受限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3965821" y="455888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kern="100" dirty="0">
                <a:latin typeface="Calibri" panose="020F0502020204030204" pitchFamily="34" charset="0"/>
                <a:ea typeface="仿宋" panose="02010609060101010101" pitchFamily="49" charset="-122"/>
              </a:rPr>
              <a:t>扩容保密体系、不留死角</a:t>
            </a:r>
          </a:p>
        </p:txBody>
      </p:sp>
      <p:sp>
        <p:nvSpPr>
          <p:cNvPr id="27" name="矩形 26"/>
          <p:cNvSpPr/>
          <p:nvPr/>
        </p:nvSpPr>
        <p:spPr>
          <a:xfrm>
            <a:off x="2860085" y="3035551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kern="100" dirty="0">
                <a:latin typeface="Calibri" panose="020F0502020204030204" pitchFamily="34" charset="0"/>
                <a:ea typeface="仿宋" panose="02010609060101010101" pitchFamily="49" charset="-122"/>
              </a:rPr>
              <a:t>国家八部门联合发文、国家保密局提要求</a:t>
            </a:r>
          </a:p>
          <a:p>
            <a:pPr algn="ctr"/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-63607" y="920729"/>
            <a:ext cx="2388274" cy="808556"/>
            <a:chOff x="-845120" y="58022"/>
            <a:chExt cx="3219737" cy="808556"/>
          </a:xfrm>
        </p:grpSpPr>
        <p:sp>
          <p:nvSpPr>
            <p:cNvPr id="29" name="矩形 28"/>
            <p:cNvSpPr/>
            <p:nvPr/>
          </p:nvSpPr>
          <p:spPr>
            <a:xfrm>
              <a:off x="-620714" y="58022"/>
              <a:ext cx="2995331" cy="8075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矩形 29"/>
            <p:cNvSpPr/>
            <p:nvPr/>
          </p:nvSpPr>
          <p:spPr>
            <a:xfrm>
              <a:off x="-845120" y="59039"/>
              <a:ext cx="2995331" cy="807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幼圆" pitchFamily="49" charset="-122"/>
                  <a:ea typeface="幼圆" pitchFamily="49" charset="-122"/>
                </a:rPr>
                <a:t>WHY</a:t>
              </a:r>
              <a:endParaRPr lang="zh-CN" alt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56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500065" y="214313"/>
            <a:ext cx="3214687" cy="719138"/>
            <a:chOff x="405" y="165"/>
            <a:chExt cx="2025" cy="453"/>
          </a:xfrm>
        </p:grpSpPr>
        <p:pic>
          <p:nvPicPr>
            <p:cNvPr id="5" name="Picture 12" descr="maoti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0" y="185"/>
              <a:ext cx="11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</p:pic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794" y="356"/>
              <a:ext cx="1636" cy="2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1400" i="1" dirty="0">
                  <a:latin typeface="Times New Roman" charset="0"/>
                  <a:ea typeface="华文隶书" pitchFamily="2" charset="-122"/>
                </a:rPr>
                <a:t>Harbin Engineering University</a:t>
              </a:r>
            </a:p>
          </p:txBody>
        </p:sp>
        <p:pic>
          <p:nvPicPr>
            <p:cNvPr id="3079" name="Picture 14" descr="校标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" y="165"/>
              <a:ext cx="42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组合 8"/>
          <p:cNvGrpSpPr/>
          <p:nvPr/>
        </p:nvGrpSpPr>
        <p:grpSpPr>
          <a:xfrm>
            <a:off x="716898" y="900116"/>
            <a:ext cx="2995331" cy="807539"/>
            <a:chOff x="5039" y="0"/>
            <a:chExt cx="2995331" cy="807539"/>
          </a:xfrm>
        </p:grpSpPr>
        <p:sp>
          <p:nvSpPr>
            <p:cNvPr id="10" name="矩形 9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矩形 10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幼圆" pitchFamily="49" charset="-122"/>
                  <a:ea typeface="幼圆" pitchFamily="49" charset="-122"/>
                </a:rPr>
                <a:t>HOW</a:t>
              </a:r>
              <a:endParaRPr lang="zh-CN" alt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endParaRPr>
            </a:p>
          </p:txBody>
        </p:sp>
      </p:grpSp>
      <p:sp>
        <p:nvSpPr>
          <p:cNvPr id="60" name="椭圆 1"/>
          <p:cNvSpPr>
            <a:spLocks noChangeArrowheads="1"/>
          </p:cNvSpPr>
          <p:nvPr/>
        </p:nvSpPr>
        <p:spPr bwMode="auto">
          <a:xfrm>
            <a:off x="2483770" y="2090241"/>
            <a:ext cx="3979863" cy="3981450"/>
          </a:xfrm>
          <a:prstGeom prst="ellipse">
            <a:avLst/>
          </a:prstGeom>
          <a:solidFill>
            <a:srgbClr val="519CD6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1" name="任意多边形 2"/>
          <p:cNvSpPr>
            <a:spLocks noChangeArrowheads="1"/>
          </p:cNvSpPr>
          <p:nvPr/>
        </p:nvSpPr>
        <p:spPr bwMode="auto">
          <a:xfrm flipH="1">
            <a:off x="2483768" y="2090241"/>
            <a:ext cx="1989138" cy="3981450"/>
          </a:xfrm>
          <a:custGeom>
            <a:avLst/>
            <a:gdLst>
              <a:gd name="T0" fmla="*/ 0 w 1629911"/>
              <a:gd name="T1" fmla="*/ 0 h 3259822"/>
              <a:gd name="T2" fmla="*/ 1629911 w 1629911"/>
              <a:gd name="T3" fmla="*/ 1629911 h 3259822"/>
              <a:gd name="T4" fmla="*/ 0 w 1629911"/>
              <a:gd name="T5" fmla="*/ 3259822 h 3259822"/>
              <a:gd name="T6" fmla="*/ 0 60000 65536"/>
              <a:gd name="T7" fmla="*/ 0 60000 65536"/>
              <a:gd name="T8" fmla="*/ 0 60000 65536"/>
              <a:gd name="T9" fmla="*/ 0 w 1629911"/>
              <a:gd name="T10" fmla="*/ 0 h 3259822"/>
              <a:gd name="T11" fmla="*/ 1629911 w 1629911"/>
              <a:gd name="T12" fmla="*/ 3259822 h 32598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29911" h="3259822">
                <a:moveTo>
                  <a:pt x="0" y="0"/>
                </a:moveTo>
                <a:cubicBezTo>
                  <a:pt x="900175" y="0"/>
                  <a:pt x="1629911" y="729736"/>
                  <a:pt x="1629911" y="1629911"/>
                </a:cubicBezTo>
                <a:cubicBezTo>
                  <a:pt x="1629911" y="2530086"/>
                  <a:pt x="900175" y="3259822"/>
                  <a:pt x="0" y="3259822"/>
                </a:cubicBezTo>
                <a:close/>
              </a:path>
            </a:pathLst>
          </a:custGeom>
          <a:solidFill>
            <a:srgbClr val="3A87C5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2" name="椭圆 3"/>
          <p:cNvSpPr>
            <a:spLocks noChangeArrowheads="1"/>
          </p:cNvSpPr>
          <p:nvPr/>
        </p:nvSpPr>
        <p:spPr bwMode="auto">
          <a:xfrm>
            <a:off x="6756538" y="2188851"/>
            <a:ext cx="1042988" cy="1042987"/>
          </a:xfrm>
          <a:prstGeom prst="ellipse">
            <a:avLst/>
          </a:prstGeom>
          <a:solidFill>
            <a:srgbClr val="519CD6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5EC2A6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4" name="椭圆 8"/>
          <p:cNvSpPr>
            <a:spLocks noChangeArrowheads="1"/>
          </p:cNvSpPr>
          <p:nvPr/>
        </p:nvSpPr>
        <p:spPr bwMode="auto">
          <a:xfrm>
            <a:off x="6599975" y="5102196"/>
            <a:ext cx="674688" cy="676275"/>
          </a:xfrm>
          <a:prstGeom prst="ellipse">
            <a:avLst/>
          </a:prstGeom>
          <a:solidFill>
            <a:srgbClr val="519CD6"/>
          </a:solidFill>
          <a:ln w="12700" cap="flat" cmpd="sng">
            <a:solidFill>
              <a:srgbClr val="519CD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6" name="直接连接符 15"/>
          <p:cNvSpPr>
            <a:spLocks noChangeShapeType="1"/>
          </p:cNvSpPr>
          <p:nvPr/>
        </p:nvSpPr>
        <p:spPr bwMode="auto">
          <a:xfrm flipV="1">
            <a:off x="263643" y="5771501"/>
            <a:ext cx="1022233" cy="16115"/>
          </a:xfrm>
          <a:prstGeom prst="line">
            <a:avLst/>
          </a:prstGeom>
          <a:noFill/>
          <a:ln w="6350" cap="flat" cmpd="sng">
            <a:solidFill>
              <a:srgbClr val="E8B161"/>
            </a:solidFill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7" name="直接连接符 16"/>
          <p:cNvSpPr>
            <a:spLocks noChangeShapeType="1"/>
          </p:cNvSpPr>
          <p:nvPr/>
        </p:nvSpPr>
        <p:spPr bwMode="auto">
          <a:xfrm>
            <a:off x="7274663" y="5440334"/>
            <a:ext cx="1879600" cy="1587"/>
          </a:xfrm>
          <a:prstGeom prst="line">
            <a:avLst/>
          </a:prstGeom>
          <a:noFill/>
          <a:ln w="6350" cap="flat" cmpd="sng">
            <a:solidFill>
              <a:srgbClr val="519CD6"/>
            </a:solidFill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" name="直接连接符 18"/>
          <p:cNvSpPr>
            <a:spLocks noChangeShapeType="1"/>
          </p:cNvSpPr>
          <p:nvPr/>
        </p:nvSpPr>
        <p:spPr bwMode="auto">
          <a:xfrm>
            <a:off x="7795581" y="2788133"/>
            <a:ext cx="1224000" cy="1587"/>
          </a:xfrm>
          <a:prstGeom prst="line">
            <a:avLst/>
          </a:prstGeom>
          <a:noFill/>
          <a:ln w="6350" cap="flat" cmpd="sng">
            <a:solidFill>
              <a:srgbClr val="519CD6"/>
            </a:solidFill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" name="文本框 19"/>
          <p:cNvSpPr>
            <a:spLocks noChangeArrowheads="1"/>
          </p:cNvSpPr>
          <p:nvPr/>
        </p:nvSpPr>
        <p:spPr bwMode="auto">
          <a:xfrm>
            <a:off x="7492069" y="4748253"/>
            <a:ext cx="12684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519CD6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全程监管</a:t>
            </a:r>
          </a:p>
        </p:txBody>
      </p:sp>
      <p:sp>
        <p:nvSpPr>
          <p:cNvPr id="71" name="文本框 31"/>
          <p:cNvSpPr>
            <a:spLocks noChangeArrowheads="1"/>
          </p:cNvSpPr>
          <p:nvPr/>
        </p:nvSpPr>
        <p:spPr bwMode="auto">
          <a:xfrm>
            <a:off x="260066" y="2188851"/>
            <a:ext cx="13382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519CD6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培训</a:t>
            </a:r>
            <a:endParaRPr lang="en-US" altLang="zh-CN" sz="4000" dirty="0">
              <a:solidFill>
                <a:srgbClr val="519CD6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  <a:p>
            <a:r>
              <a:rPr lang="zh-CN" altLang="en-US" sz="4000" dirty="0">
                <a:solidFill>
                  <a:srgbClr val="519CD6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宣贯</a:t>
            </a:r>
          </a:p>
        </p:txBody>
      </p:sp>
      <p:sp>
        <p:nvSpPr>
          <p:cNvPr id="72" name="文本框 32"/>
          <p:cNvSpPr>
            <a:spLocks noChangeArrowheads="1"/>
          </p:cNvSpPr>
          <p:nvPr/>
        </p:nvSpPr>
        <p:spPr bwMode="auto">
          <a:xfrm>
            <a:off x="7846692" y="2080247"/>
            <a:ext cx="13382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519CD6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明确责任</a:t>
            </a:r>
          </a:p>
        </p:txBody>
      </p:sp>
      <p:sp>
        <p:nvSpPr>
          <p:cNvPr id="73" name="右箭头 33"/>
          <p:cNvSpPr>
            <a:spLocks noChangeArrowheads="1"/>
          </p:cNvSpPr>
          <p:nvPr/>
        </p:nvSpPr>
        <p:spPr bwMode="auto">
          <a:xfrm rot="19231963">
            <a:off x="6377126" y="2876237"/>
            <a:ext cx="365125" cy="38893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1827C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75" name="右箭头 35"/>
          <p:cNvSpPr>
            <a:spLocks noChangeArrowheads="1"/>
          </p:cNvSpPr>
          <p:nvPr/>
        </p:nvSpPr>
        <p:spPr bwMode="auto">
          <a:xfrm rot="2368497">
            <a:off x="6194864" y="5081887"/>
            <a:ext cx="365125" cy="3905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1827C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76" name="椭圆 6"/>
          <p:cNvSpPr>
            <a:spLocks noChangeArrowheads="1"/>
          </p:cNvSpPr>
          <p:nvPr/>
        </p:nvSpPr>
        <p:spPr bwMode="auto">
          <a:xfrm>
            <a:off x="1277243" y="5036660"/>
            <a:ext cx="1150937" cy="1149350"/>
          </a:xfrm>
          <a:prstGeom prst="ellipse">
            <a:avLst/>
          </a:prstGeom>
          <a:solidFill>
            <a:srgbClr val="DDA44F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77" name="右箭头 36"/>
          <p:cNvSpPr>
            <a:spLocks noChangeArrowheads="1"/>
          </p:cNvSpPr>
          <p:nvPr/>
        </p:nvSpPr>
        <p:spPr bwMode="auto">
          <a:xfrm rot="11932469">
            <a:off x="2280029" y="3074491"/>
            <a:ext cx="366712" cy="38893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1827C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78" name="右箭头 37"/>
          <p:cNvSpPr>
            <a:spLocks noChangeArrowheads="1"/>
          </p:cNvSpPr>
          <p:nvPr/>
        </p:nvSpPr>
        <p:spPr bwMode="auto">
          <a:xfrm rot="9061604">
            <a:off x="2333836" y="4911231"/>
            <a:ext cx="366713" cy="38893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1827C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pic>
        <p:nvPicPr>
          <p:cNvPr id="79" name="Picture 2" descr="\\MAGNUM\Projects\Microsoft\Cloud Power FY12\Design\ICONS_PNG\Tower.png"/>
          <p:cNvPicPr>
            <a:picLocks noChangeAspect="1" noChangeArrowheads="1"/>
          </p:cNvPicPr>
          <p:nvPr/>
        </p:nvPicPr>
        <p:blipFill>
          <a:blip r:embed="rId5" cstate="print">
            <a:lum bright="100000" contrast="100000"/>
          </a:blip>
          <a:srcRect t="22057" b="22139"/>
          <a:stretch>
            <a:fillRect/>
          </a:stretch>
        </p:blipFill>
        <p:spPr bwMode="auto">
          <a:xfrm>
            <a:off x="2979055" y="3206256"/>
            <a:ext cx="3040062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5990" y="2507272"/>
            <a:ext cx="588962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Freeform 18"/>
          <p:cNvSpPr>
            <a:spLocks noEditPoints="1" noChangeArrowheads="1"/>
          </p:cNvSpPr>
          <p:nvPr/>
        </p:nvSpPr>
        <p:spPr bwMode="auto">
          <a:xfrm>
            <a:off x="7021184" y="2360299"/>
            <a:ext cx="574675" cy="700088"/>
          </a:xfrm>
          <a:custGeom>
            <a:avLst/>
            <a:gdLst>
              <a:gd name="T0" fmla="*/ 129 w 246"/>
              <a:gd name="T1" fmla="*/ 192 h 300"/>
              <a:gd name="T2" fmla="*/ 43 w 246"/>
              <a:gd name="T3" fmla="*/ 202 h 300"/>
              <a:gd name="T4" fmla="*/ 129 w 246"/>
              <a:gd name="T5" fmla="*/ 126 h 300"/>
              <a:gd name="T6" fmla="*/ 43 w 246"/>
              <a:gd name="T7" fmla="*/ 135 h 300"/>
              <a:gd name="T8" fmla="*/ 129 w 246"/>
              <a:gd name="T9" fmla="*/ 126 h 300"/>
              <a:gd name="T10" fmla="*/ 215 w 246"/>
              <a:gd name="T11" fmla="*/ 101 h 300"/>
              <a:gd name="T12" fmla="*/ 219 w 246"/>
              <a:gd name="T13" fmla="*/ 90 h 300"/>
              <a:gd name="T14" fmla="*/ 208 w 246"/>
              <a:gd name="T15" fmla="*/ 111 h 300"/>
              <a:gd name="T16" fmla="*/ 43 w 246"/>
              <a:gd name="T17" fmla="*/ 92 h 300"/>
              <a:gd name="T18" fmla="*/ 117 w 246"/>
              <a:gd name="T19" fmla="*/ 102 h 300"/>
              <a:gd name="T20" fmla="*/ 43 w 246"/>
              <a:gd name="T21" fmla="*/ 235 h 300"/>
              <a:gd name="T22" fmla="*/ 117 w 246"/>
              <a:gd name="T23" fmla="*/ 226 h 300"/>
              <a:gd name="T24" fmla="*/ 43 w 246"/>
              <a:gd name="T25" fmla="*/ 235 h 300"/>
              <a:gd name="T26" fmla="*/ 11 w 246"/>
              <a:gd name="T27" fmla="*/ 287 h 300"/>
              <a:gd name="T28" fmla="*/ 35 w 246"/>
              <a:gd name="T29" fmla="*/ 36 h 300"/>
              <a:gd name="T30" fmla="*/ 0 w 246"/>
              <a:gd name="T31" fmla="*/ 22 h 300"/>
              <a:gd name="T32" fmla="*/ 219 w 246"/>
              <a:gd name="T33" fmla="*/ 300 h 300"/>
              <a:gd name="T34" fmla="*/ 208 w 246"/>
              <a:gd name="T35" fmla="*/ 173 h 300"/>
              <a:gd name="T36" fmla="*/ 117 w 246"/>
              <a:gd name="T37" fmla="*/ 159 h 300"/>
              <a:gd name="T38" fmla="*/ 43 w 246"/>
              <a:gd name="T39" fmla="*/ 169 h 300"/>
              <a:gd name="T40" fmla="*/ 117 w 246"/>
              <a:gd name="T41" fmla="*/ 159 h 300"/>
              <a:gd name="T42" fmla="*/ 57 w 246"/>
              <a:gd name="T43" fmla="*/ 22 h 300"/>
              <a:gd name="T44" fmla="*/ 86 w 246"/>
              <a:gd name="T45" fmla="*/ 20 h 300"/>
              <a:gd name="T46" fmla="*/ 110 w 246"/>
              <a:gd name="T47" fmla="*/ 0 h 300"/>
              <a:gd name="T48" fmla="*/ 133 w 246"/>
              <a:gd name="T49" fmla="*/ 20 h 300"/>
              <a:gd name="T50" fmla="*/ 162 w 246"/>
              <a:gd name="T51" fmla="*/ 22 h 300"/>
              <a:gd name="T52" fmla="*/ 179 w 246"/>
              <a:gd name="T53" fmla="*/ 43 h 300"/>
              <a:gd name="T54" fmla="*/ 41 w 246"/>
              <a:gd name="T55" fmla="*/ 36 h 300"/>
              <a:gd name="T56" fmla="*/ 110 w 246"/>
              <a:gd name="T57" fmla="*/ 20 h 300"/>
              <a:gd name="T58" fmla="*/ 110 w 246"/>
              <a:gd name="T59" fmla="*/ 11 h 300"/>
              <a:gd name="T60" fmla="*/ 190 w 246"/>
              <a:gd name="T61" fmla="*/ 269 h 300"/>
              <a:gd name="T62" fmla="*/ 29 w 246"/>
              <a:gd name="T63" fmla="*/ 59 h 300"/>
              <a:gd name="T64" fmla="*/ 190 w 246"/>
              <a:gd name="T65" fmla="*/ 71 h 300"/>
              <a:gd name="T66" fmla="*/ 200 w 246"/>
              <a:gd name="T67" fmla="*/ 49 h 300"/>
              <a:gd name="T68" fmla="*/ 19 w 246"/>
              <a:gd name="T69" fmla="*/ 278 h 300"/>
              <a:gd name="T70" fmla="*/ 200 w 246"/>
              <a:gd name="T71" fmla="*/ 185 h 300"/>
              <a:gd name="T72" fmla="*/ 190 w 246"/>
              <a:gd name="T73" fmla="*/ 269 h 300"/>
              <a:gd name="T74" fmla="*/ 190 w 246"/>
              <a:gd name="T75" fmla="*/ 133 h 300"/>
              <a:gd name="T76" fmla="*/ 200 w 246"/>
              <a:gd name="T77" fmla="*/ 124 h 300"/>
              <a:gd name="T78" fmla="*/ 215 w 246"/>
              <a:gd name="T79" fmla="*/ 35 h 300"/>
              <a:gd name="T80" fmla="*/ 219 w 246"/>
              <a:gd name="T81" fmla="*/ 22 h 300"/>
              <a:gd name="T82" fmla="*/ 184 w 246"/>
              <a:gd name="T83" fmla="*/ 36 h 300"/>
              <a:gd name="T84" fmla="*/ 208 w 246"/>
              <a:gd name="T85" fmla="*/ 44 h 300"/>
              <a:gd name="T86" fmla="*/ 246 w 246"/>
              <a:gd name="T87" fmla="*/ 41 h 300"/>
              <a:gd name="T88" fmla="*/ 155 w 246"/>
              <a:gd name="T89" fmla="*/ 134 h 300"/>
              <a:gd name="T90" fmla="*/ 156 w 246"/>
              <a:gd name="T91" fmla="*/ 92 h 300"/>
              <a:gd name="T92" fmla="*/ 218 w 246"/>
              <a:gd name="T93" fmla="*/ 41 h 300"/>
              <a:gd name="T94" fmla="*/ 246 w 246"/>
              <a:gd name="T95" fmla="*/ 107 h 300"/>
              <a:gd name="T96" fmla="*/ 155 w 246"/>
              <a:gd name="T97" fmla="*/ 201 h 300"/>
              <a:gd name="T98" fmla="*/ 156 w 246"/>
              <a:gd name="T99" fmla="*/ 159 h 300"/>
              <a:gd name="T100" fmla="*/ 218 w 246"/>
              <a:gd name="T101" fmla="*/ 107 h 3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46"/>
              <a:gd name="T154" fmla="*/ 0 h 300"/>
              <a:gd name="T155" fmla="*/ 246 w 246"/>
              <a:gd name="T156" fmla="*/ 300 h 30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46" h="300">
                <a:moveTo>
                  <a:pt x="43" y="192"/>
                </a:moveTo>
                <a:cubicBezTo>
                  <a:pt x="129" y="192"/>
                  <a:pt x="129" y="192"/>
                  <a:pt x="129" y="192"/>
                </a:cubicBezTo>
                <a:cubicBezTo>
                  <a:pt x="129" y="202"/>
                  <a:pt x="129" y="202"/>
                  <a:pt x="129" y="202"/>
                </a:cubicBezTo>
                <a:cubicBezTo>
                  <a:pt x="43" y="202"/>
                  <a:pt x="43" y="202"/>
                  <a:pt x="43" y="202"/>
                </a:cubicBezTo>
                <a:lnTo>
                  <a:pt x="43" y="192"/>
                </a:lnTo>
                <a:close/>
                <a:moveTo>
                  <a:pt x="129" y="126"/>
                </a:moveTo>
                <a:cubicBezTo>
                  <a:pt x="43" y="126"/>
                  <a:pt x="43" y="126"/>
                  <a:pt x="43" y="126"/>
                </a:cubicBezTo>
                <a:cubicBezTo>
                  <a:pt x="43" y="135"/>
                  <a:pt x="43" y="135"/>
                  <a:pt x="43" y="135"/>
                </a:cubicBezTo>
                <a:cubicBezTo>
                  <a:pt x="129" y="135"/>
                  <a:pt x="129" y="135"/>
                  <a:pt x="129" y="135"/>
                </a:cubicBezTo>
                <a:lnTo>
                  <a:pt x="129" y="126"/>
                </a:lnTo>
                <a:close/>
                <a:moveTo>
                  <a:pt x="208" y="111"/>
                </a:moveTo>
                <a:cubicBezTo>
                  <a:pt x="215" y="101"/>
                  <a:pt x="215" y="101"/>
                  <a:pt x="215" y="101"/>
                </a:cubicBezTo>
                <a:cubicBezTo>
                  <a:pt x="219" y="101"/>
                  <a:pt x="219" y="101"/>
                  <a:pt x="219" y="101"/>
                </a:cubicBezTo>
                <a:cubicBezTo>
                  <a:pt x="219" y="90"/>
                  <a:pt x="219" y="90"/>
                  <a:pt x="219" y="90"/>
                </a:cubicBezTo>
                <a:cubicBezTo>
                  <a:pt x="208" y="106"/>
                  <a:pt x="208" y="106"/>
                  <a:pt x="208" y="106"/>
                </a:cubicBezTo>
                <a:lnTo>
                  <a:pt x="208" y="111"/>
                </a:lnTo>
                <a:close/>
                <a:moveTo>
                  <a:pt x="117" y="92"/>
                </a:moveTo>
                <a:cubicBezTo>
                  <a:pt x="43" y="92"/>
                  <a:pt x="43" y="92"/>
                  <a:pt x="43" y="92"/>
                </a:cubicBezTo>
                <a:cubicBezTo>
                  <a:pt x="43" y="102"/>
                  <a:pt x="43" y="102"/>
                  <a:pt x="43" y="102"/>
                </a:cubicBezTo>
                <a:cubicBezTo>
                  <a:pt x="117" y="102"/>
                  <a:pt x="117" y="102"/>
                  <a:pt x="117" y="102"/>
                </a:cubicBezTo>
                <a:lnTo>
                  <a:pt x="117" y="92"/>
                </a:lnTo>
                <a:close/>
                <a:moveTo>
                  <a:pt x="43" y="235"/>
                </a:moveTo>
                <a:cubicBezTo>
                  <a:pt x="117" y="235"/>
                  <a:pt x="117" y="235"/>
                  <a:pt x="117" y="235"/>
                </a:cubicBezTo>
                <a:cubicBezTo>
                  <a:pt x="117" y="226"/>
                  <a:pt x="117" y="226"/>
                  <a:pt x="117" y="226"/>
                </a:cubicBezTo>
                <a:cubicBezTo>
                  <a:pt x="43" y="226"/>
                  <a:pt x="43" y="226"/>
                  <a:pt x="43" y="226"/>
                </a:cubicBezTo>
                <a:lnTo>
                  <a:pt x="43" y="235"/>
                </a:lnTo>
                <a:close/>
                <a:moveTo>
                  <a:pt x="208" y="287"/>
                </a:moveTo>
                <a:cubicBezTo>
                  <a:pt x="11" y="287"/>
                  <a:pt x="11" y="287"/>
                  <a:pt x="11" y="287"/>
                </a:cubicBezTo>
                <a:cubicBezTo>
                  <a:pt x="11" y="36"/>
                  <a:pt x="11" y="36"/>
                  <a:pt x="11" y="36"/>
                </a:cubicBezTo>
                <a:cubicBezTo>
                  <a:pt x="35" y="36"/>
                  <a:pt x="35" y="36"/>
                  <a:pt x="35" y="36"/>
                </a:cubicBezTo>
                <a:cubicBezTo>
                  <a:pt x="37" y="31"/>
                  <a:pt x="40" y="26"/>
                  <a:pt x="44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00"/>
                  <a:pt x="0" y="300"/>
                  <a:pt x="0" y="300"/>
                </a:cubicBezTo>
                <a:cubicBezTo>
                  <a:pt x="219" y="300"/>
                  <a:pt x="219" y="300"/>
                  <a:pt x="219" y="300"/>
                </a:cubicBezTo>
                <a:cubicBezTo>
                  <a:pt x="219" y="157"/>
                  <a:pt x="219" y="157"/>
                  <a:pt x="219" y="157"/>
                </a:cubicBezTo>
                <a:cubicBezTo>
                  <a:pt x="208" y="173"/>
                  <a:pt x="208" y="173"/>
                  <a:pt x="208" y="173"/>
                </a:cubicBezTo>
                <a:lnTo>
                  <a:pt x="208" y="287"/>
                </a:lnTo>
                <a:close/>
                <a:moveTo>
                  <a:pt x="117" y="159"/>
                </a:moveTo>
                <a:cubicBezTo>
                  <a:pt x="43" y="159"/>
                  <a:pt x="43" y="159"/>
                  <a:pt x="43" y="159"/>
                </a:cubicBezTo>
                <a:cubicBezTo>
                  <a:pt x="43" y="169"/>
                  <a:pt x="43" y="169"/>
                  <a:pt x="43" y="169"/>
                </a:cubicBezTo>
                <a:cubicBezTo>
                  <a:pt x="117" y="169"/>
                  <a:pt x="117" y="169"/>
                  <a:pt x="117" y="169"/>
                </a:cubicBezTo>
                <a:lnTo>
                  <a:pt x="117" y="159"/>
                </a:lnTo>
                <a:close/>
                <a:moveTo>
                  <a:pt x="41" y="36"/>
                </a:moveTo>
                <a:cubicBezTo>
                  <a:pt x="43" y="29"/>
                  <a:pt x="50" y="25"/>
                  <a:pt x="57" y="22"/>
                </a:cubicBezTo>
                <a:cubicBezTo>
                  <a:pt x="63" y="21"/>
                  <a:pt x="71" y="20"/>
                  <a:pt x="77" y="20"/>
                </a:cubicBezTo>
                <a:cubicBezTo>
                  <a:pt x="80" y="20"/>
                  <a:pt x="83" y="20"/>
                  <a:pt x="86" y="20"/>
                </a:cubicBezTo>
                <a:cubicBezTo>
                  <a:pt x="87" y="20"/>
                  <a:pt x="88" y="20"/>
                  <a:pt x="89" y="20"/>
                </a:cubicBezTo>
                <a:cubicBezTo>
                  <a:pt x="89" y="9"/>
                  <a:pt x="98" y="0"/>
                  <a:pt x="110" y="0"/>
                </a:cubicBezTo>
                <a:cubicBezTo>
                  <a:pt x="121" y="0"/>
                  <a:pt x="130" y="9"/>
                  <a:pt x="130" y="20"/>
                </a:cubicBezTo>
                <a:cubicBezTo>
                  <a:pt x="131" y="20"/>
                  <a:pt x="132" y="20"/>
                  <a:pt x="133" y="20"/>
                </a:cubicBezTo>
                <a:cubicBezTo>
                  <a:pt x="136" y="20"/>
                  <a:pt x="139" y="20"/>
                  <a:pt x="142" y="20"/>
                </a:cubicBezTo>
                <a:cubicBezTo>
                  <a:pt x="149" y="20"/>
                  <a:pt x="156" y="21"/>
                  <a:pt x="162" y="22"/>
                </a:cubicBezTo>
                <a:cubicBezTo>
                  <a:pt x="170" y="25"/>
                  <a:pt x="176" y="29"/>
                  <a:pt x="178" y="36"/>
                </a:cubicBezTo>
                <a:cubicBezTo>
                  <a:pt x="179" y="38"/>
                  <a:pt x="179" y="41"/>
                  <a:pt x="179" y="43"/>
                </a:cubicBezTo>
                <a:cubicBezTo>
                  <a:pt x="145" y="43"/>
                  <a:pt x="74" y="43"/>
                  <a:pt x="40" y="43"/>
                </a:cubicBezTo>
                <a:cubicBezTo>
                  <a:pt x="40" y="41"/>
                  <a:pt x="41" y="38"/>
                  <a:pt x="41" y="36"/>
                </a:cubicBezTo>
                <a:close/>
                <a:moveTo>
                  <a:pt x="99" y="20"/>
                </a:moveTo>
                <a:cubicBezTo>
                  <a:pt x="103" y="20"/>
                  <a:pt x="106" y="20"/>
                  <a:pt x="110" y="20"/>
                </a:cubicBezTo>
                <a:cubicBezTo>
                  <a:pt x="113" y="20"/>
                  <a:pt x="116" y="20"/>
                  <a:pt x="120" y="20"/>
                </a:cubicBezTo>
                <a:cubicBezTo>
                  <a:pt x="119" y="15"/>
                  <a:pt x="115" y="11"/>
                  <a:pt x="110" y="11"/>
                </a:cubicBezTo>
                <a:cubicBezTo>
                  <a:pt x="104" y="11"/>
                  <a:pt x="100" y="15"/>
                  <a:pt x="99" y="20"/>
                </a:cubicBezTo>
                <a:close/>
                <a:moveTo>
                  <a:pt x="190" y="269"/>
                </a:moveTo>
                <a:cubicBezTo>
                  <a:pt x="29" y="269"/>
                  <a:pt x="29" y="269"/>
                  <a:pt x="29" y="269"/>
                </a:cubicBezTo>
                <a:cubicBezTo>
                  <a:pt x="29" y="59"/>
                  <a:pt x="29" y="59"/>
                  <a:pt x="29" y="59"/>
                </a:cubicBezTo>
                <a:cubicBezTo>
                  <a:pt x="190" y="59"/>
                  <a:pt x="190" y="59"/>
                  <a:pt x="190" y="59"/>
                </a:cubicBezTo>
                <a:cubicBezTo>
                  <a:pt x="190" y="71"/>
                  <a:pt x="190" y="71"/>
                  <a:pt x="190" y="71"/>
                </a:cubicBezTo>
                <a:cubicBezTo>
                  <a:pt x="200" y="57"/>
                  <a:pt x="200" y="57"/>
                  <a:pt x="200" y="57"/>
                </a:cubicBezTo>
                <a:cubicBezTo>
                  <a:pt x="200" y="49"/>
                  <a:pt x="200" y="49"/>
                  <a:pt x="200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278"/>
                  <a:pt x="19" y="278"/>
                  <a:pt x="19" y="278"/>
                </a:cubicBezTo>
                <a:cubicBezTo>
                  <a:pt x="200" y="278"/>
                  <a:pt x="200" y="278"/>
                  <a:pt x="200" y="278"/>
                </a:cubicBezTo>
                <a:cubicBezTo>
                  <a:pt x="200" y="185"/>
                  <a:pt x="200" y="185"/>
                  <a:pt x="200" y="185"/>
                </a:cubicBezTo>
                <a:cubicBezTo>
                  <a:pt x="190" y="199"/>
                  <a:pt x="190" y="199"/>
                  <a:pt x="190" y="199"/>
                </a:cubicBezTo>
                <a:lnTo>
                  <a:pt x="190" y="269"/>
                </a:lnTo>
                <a:close/>
                <a:moveTo>
                  <a:pt x="200" y="119"/>
                </a:moveTo>
                <a:cubicBezTo>
                  <a:pt x="190" y="133"/>
                  <a:pt x="190" y="133"/>
                  <a:pt x="190" y="133"/>
                </a:cubicBezTo>
                <a:cubicBezTo>
                  <a:pt x="190" y="138"/>
                  <a:pt x="190" y="138"/>
                  <a:pt x="190" y="138"/>
                </a:cubicBezTo>
                <a:cubicBezTo>
                  <a:pt x="200" y="124"/>
                  <a:pt x="200" y="124"/>
                  <a:pt x="200" y="124"/>
                </a:cubicBezTo>
                <a:lnTo>
                  <a:pt x="200" y="119"/>
                </a:lnTo>
                <a:close/>
                <a:moveTo>
                  <a:pt x="215" y="35"/>
                </a:moveTo>
                <a:cubicBezTo>
                  <a:pt x="219" y="35"/>
                  <a:pt x="219" y="35"/>
                  <a:pt x="219" y="35"/>
                </a:cubicBezTo>
                <a:cubicBezTo>
                  <a:pt x="219" y="22"/>
                  <a:pt x="219" y="22"/>
                  <a:pt x="219" y="22"/>
                </a:cubicBezTo>
                <a:cubicBezTo>
                  <a:pt x="175" y="22"/>
                  <a:pt x="175" y="22"/>
                  <a:pt x="175" y="22"/>
                </a:cubicBezTo>
                <a:cubicBezTo>
                  <a:pt x="179" y="26"/>
                  <a:pt x="182" y="30"/>
                  <a:pt x="184" y="36"/>
                </a:cubicBezTo>
                <a:cubicBezTo>
                  <a:pt x="208" y="36"/>
                  <a:pt x="208" y="36"/>
                  <a:pt x="208" y="36"/>
                </a:cubicBezTo>
                <a:cubicBezTo>
                  <a:pt x="208" y="44"/>
                  <a:pt x="208" y="44"/>
                  <a:pt x="208" y="44"/>
                </a:cubicBezTo>
                <a:lnTo>
                  <a:pt x="215" y="35"/>
                </a:lnTo>
                <a:close/>
                <a:moveTo>
                  <a:pt x="246" y="41"/>
                </a:moveTo>
                <a:cubicBezTo>
                  <a:pt x="182" y="134"/>
                  <a:pt x="182" y="134"/>
                  <a:pt x="182" y="134"/>
                </a:cubicBezTo>
                <a:cubicBezTo>
                  <a:pt x="155" y="134"/>
                  <a:pt x="155" y="134"/>
                  <a:pt x="155" y="134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69" y="113"/>
                  <a:pt x="169" y="113"/>
                  <a:pt x="169" y="113"/>
                </a:cubicBezTo>
                <a:cubicBezTo>
                  <a:pt x="218" y="41"/>
                  <a:pt x="218" y="41"/>
                  <a:pt x="218" y="41"/>
                </a:cubicBezTo>
                <a:lnTo>
                  <a:pt x="246" y="41"/>
                </a:lnTo>
                <a:close/>
                <a:moveTo>
                  <a:pt x="246" y="107"/>
                </a:moveTo>
                <a:cubicBezTo>
                  <a:pt x="182" y="201"/>
                  <a:pt x="182" y="201"/>
                  <a:pt x="182" y="201"/>
                </a:cubicBezTo>
                <a:cubicBezTo>
                  <a:pt x="155" y="201"/>
                  <a:pt x="155" y="201"/>
                  <a:pt x="155" y="201"/>
                </a:cubicBezTo>
                <a:cubicBezTo>
                  <a:pt x="129" y="159"/>
                  <a:pt x="129" y="159"/>
                  <a:pt x="129" y="159"/>
                </a:cubicBezTo>
                <a:cubicBezTo>
                  <a:pt x="156" y="159"/>
                  <a:pt x="156" y="159"/>
                  <a:pt x="156" y="159"/>
                </a:cubicBezTo>
                <a:cubicBezTo>
                  <a:pt x="169" y="180"/>
                  <a:pt x="169" y="180"/>
                  <a:pt x="169" y="180"/>
                </a:cubicBezTo>
                <a:cubicBezTo>
                  <a:pt x="218" y="107"/>
                  <a:pt x="218" y="107"/>
                  <a:pt x="218" y="107"/>
                </a:cubicBezTo>
                <a:lnTo>
                  <a:pt x="246" y="107"/>
                </a:ln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  <a:headEnd/>
            <a:tailEnd/>
          </a:ln>
        </p:spPr>
        <p:txBody>
          <a:bodyPr lIns="82305" tIns="41153" rIns="82305" bIns="41153"/>
          <a:lstStyle/>
          <a:p>
            <a:endParaRPr lang="zh-CN" altLang="zh-CN" sz="10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86" name="Picture 9" descr="\\MAGNUM\Projects\Microsoft\Cloud Power FY12\Design\Icons\PNGs\Optimized.png"/>
          <p:cNvPicPr>
            <a:picLocks noChangeAspect="1" noChangeArrowheads="1"/>
          </p:cNvPicPr>
          <p:nvPr/>
        </p:nvPicPr>
        <p:blipFill>
          <a:blip r:embed="rId7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6658715" y="5156171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椭圆 7"/>
          <p:cNvSpPr>
            <a:spLocks noChangeArrowheads="1"/>
          </p:cNvSpPr>
          <p:nvPr/>
        </p:nvSpPr>
        <p:spPr bwMode="auto">
          <a:xfrm>
            <a:off x="1447579" y="2492986"/>
            <a:ext cx="892175" cy="892175"/>
          </a:xfrm>
          <a:prstGeom prst="ellipse">
            <a:avLst/>
          </a:prstGeom>
          <a:solidFill>
            <a:srgbClr val="519CD6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030046" y="3678729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E038F"/>
                </a:solidFill>
                <a:latin typeface="微软雅黑" pitchFamily="34" charset="-122"/>
                <a:ea typeface="微软雅黑" pitchFamily="34" charset="-122"/>
              </a:rPr>
              <a:t>怎样落实好学生</a:t>
            </a:r>
            <a:endParaRPr lang="en-US" altLang="zh-CN" sz="2400" b="1" dirty="0">
              <a:solidFill>
                <a:srgbClr val="1E038F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>
                <a:solidFill>
                  <a:srgbClr val="1E038F"/>
                </a:solidFill>
                <a:latin typeface="微软雅黑" pitchFamily="34" charset="-122"/>
                <a:ea typeface="微软雅黑" pitchFamily="34" charset="-122"/>
              </a:rPr>
              <a:t>的保密管理</a:t>
            </a:r>
          </a:p>
        </p:txBody>
      </p:sp>
      <p:sp>
        <p:nvSpPr>
          <p:cNvPr id="90" name="文本框 31"/>
          <p:cNvSpPr>
            <a:spLocks noChangeArrowheads="1"/>
          </p:cNvSpPr>
          <p:nvPr/>
        </p:nvSpPr>
        <p:spPr bwMode="auto">
          <a:xfrm>
            <a:off x="144298" y="5073619"/>
            <a:ext cx="13382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519CD6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登记备案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323530" y="2855682"/>
            <a:ext cx="945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9" descr="01章_05-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30769" y="2643045"/>
            <a:ext cx="742735" cy="70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8" descr="01章_05-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05220" y="5277149"/>
            <a:ext cx="810196" cy="6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17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500065" y="214313"/>
            <a:ext cx="3214687" cy="719138"/>
            <a:chOff x="405" y="165"/>
            <a:chExt cx="2025" cy="453"/>
          </a:xfrm>
        </p:grpSpPr>
        <p:pic>
          <p:nvPicPr>
            <p:cNvPr id="5" name="Picture 12" descr="maoti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0" y="185"/>
              <a:ext cx="11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</p:pic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794" y="356"/>
              <a:ext cx="1636" cy="2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1400" i="1" dirty="0">
                  <a:latin typeface="Times New Roman" charset="0"/>
                  <a:ea typeface="华文隶书" pitchFamily="2" charset="-122"/>
                </a:rPr>
                <a:t>Harbin Engineering University</a:t>
              </a:r>
            </a:p>
          </p:txBody>
        </p:sp>
        <p:pic>
          <p:nvPicPr>
            <p:cNvPr id="3079" name="Picture 14" descr="校标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" y="165"/>
              <a:ext cx="42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组合 8"/>
          <p:cNvGrpSpPr/>
          <p:nvPr/>
        </p:nvGrpSpPr>
        <p:grpSpPr>
          <a:xfrm>
            <a:off x="716898" y="900116"/>
            <a:ext cx="2995331" cy="807539"/>
            <a:chOff x="5039" y="0"/>
            <a:chExt cx="2995331" cy="807539"/>
          </a:xfrm>
        </p:grpSpPr>
        <p:sp>
          <p:nvSpPr>
            <p:cNvPr id="10" name="矩形 9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矩形 10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幼圆" pitchFamily="49" charset="-122"/>
                  <a:ea typeface="幼圆" pitchFamily="49" charset="-122"/>
                </a:rPr>
                <a:t>HOW</a:t>
              </a:r>
              <a:endParaRPr lang="zh-CN" alt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endParaRPr>
            </a:p>
          </p:txBody>
        </p:sp>
      </p:grpSp>
      <p:sp>
        <p:nvSpPr>
          <p:cNvPr id="71" name="文本框 31"/>
          <p:cNvSpPr>
            <a:spLocks noChangeArrowheads="1"/>
          </p:cNvSpPr>
          <p:nvPr/>
        </p:nvSpPr>
        <p:spPr bwMode="auto">
          <a:xfrm>
            <a:off x="260066" y="2188851"/>
            <a:ext cx="13382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519CD6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培训</a:t>
            </a:r>
            <a:endParaRPr lang="en-US" altLang="zh-CN" sz="4000" dirty="0">
              <a:solidFill>
                <a:srgbClr val="519CD6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  <a:p>
            <a:r>
              <a:rPr lang="zh-CN" altLang="en-US" sz="4000" dirty="0">
                <a:solidFill>
                  <a:srgbClr val="519CD6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宣贯</a:t>
            </a:r>
          </a:p>
        </p:txBody>
      </p:sp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5990" y="2507272"/>
            <a:ext cx="588962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直接连接符 2"/>
          <p:cNvCxnSpPr/>
          <p:nvPr/>
        </p:nvCxnSpPr>
        <p:spPr>
          <a:xfrm>
            <a:off x="323530" y="2855682"/>
            <a:ext cx="945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29826"/>
              </p:ext>
            </p:extLst>
          </p:nvPr>
        </p:nvGraphicFramePr>
        <p:xfrm>
          <a:off x="1661792" y="2491336"/>
          <a:ext cx="7213163" cy="287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346">
                  <a:extLst>
                    <a:ext uri="{9D8B030D-6E8A-4147-A177-3AD203B41FA5}">
                      <a16:colId xmlns:a16="http://schemas.microsoft.com/office/drawing/2014/main" val="311959981"/>
                    </a:ext>
                  </a:extLst>
                </a:gridCol>
                <a:gridCol w="2044931">
                  <a:extLst>
                    <a:ext uri="{9D8B030D-6E8A-4147-A177-3AD203B41FA5}">
                      <a16:colId xmlns:a16="http://schemas.microsoft.com/office/drawing/2014/main" val="1531093861"/>
                    </a:ext>
                  </a:extLst>
                </a:gridCol>
                <a:gridCol w="2236124">
                  <a:extLst>
                    <a:ext uri="{9D8B030D-6E8A-4147-A177-3AD203B41FA5}">
                      <a16:colId xmlns:a16="http://schemas.microsoft.com/office/drawing/2014/main" val="1163382210"/>
                    </a:ext>
                  </a:extLst>
                </a:gridCol>
                <a:gridCol w="1825762">
                  <a:extLst>
                    <a:ext uri="{9D8B030D-6E8A-4147-A177-3AD203B41FA5}">
                      <a16:colId xmlns:a16="http://schemas.microsoft.com/office/drawing/2014/main" val="2113940101"/>
                    </a:ext>
                  </a:extLst>
                </a:gridCol>
              </a:tblGrid>
              <a:tr h="114036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Who</a:t>
                      </a:r>
                    </a:p>
                    <a:p>
                      <a:pPr algn="ctr"/>
                      <a:r>
                        <a:rPr lang="zh-CN" altLang="en-US" dirty="0" smtClean="0"/>
                        <a:t>（谁来做）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学院主要领导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项目负责人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专兼职保密员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8244394"/>
                  </a:ext>
                </a:extLst>
              </a:tr>
              <a:tr h="163025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What</a:t>
                      </a:r>
                    </a:p>
                    <a:p>
                      <a:pPr algn="ctr"/>
                      <a:r>
                        <a:rPr lang="zh-CN" altLang="en-US" dirty="0" smtClean="0"/>
                        <a:t>（做什么）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布置涉密学生、内控学生统计工作，强调学生管理的重要性，做好院机关的职责划分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强调涉密学生、内控学生、非涉密学生保密管理要求，讨论重新梳理确定涉密学生、内控学生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培训文件内容，讲清责任要求、表格填写规范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58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7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500065" y="214313"/>
            <a:ext cx="3214687" cy="719138"/>
            <a:chOff x="405" y="165"/>
            <a:chExt cx="2025" cy="453"/>
          </a:xfrm>
        </p:grpSpPr>
        <p:pic>
          <p:nvPicPr>
            <p:cNvPr id="5" name="Picture 12" descr="maoti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0" y="185"/>
              <a:ext cx="11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</p:pic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794" y="356"/>
              <a:ext cx="1636" cy="2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1400" i="1" dirty="0">
                  <a:latin typeface="Times New Roman" charset="0"/>
                  <a:ea typeface="华文隶书" pitchFamily="2" charset="-122"/>
                </a:rPr>
                <a:t>Harbin Engineering University</a:t>
              </a:r>
            </a:p>
          </p:txBody>
        </p:sp>
        <p:pic>
          <p:nvPicPr>
            <p:cNvPr id="3079" name="Picture 14" descr="校标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" y="165"/>
              <a:ext cx="42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组合 8"/>
          <p:cNvGrpSpPr/>
          <p:nvPr/>
        </p:nvGrpSpPr>
        <p:grpSpPr>
          <a:xfrm>
            <a:off x="716898" y="900116"/>
            <a:ext cx="2995331" cy="807539"/>
            <a:chOff x="5039" y="0"/>
            <a:chExt cx="2995331" cy="807539"/>
          </a:xfrm>
        </p:grpSpPr>
        <p:sp>
          <p:nvSpPr>
            <p:cNvPr id="10" name="矩形 9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矩形 10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幼圆" pitchFamily="49" charset="-122"/>
                  <a:ea typeface="幼圆" pitchFamily="49" charset="-122"/>
                </a:rPr>
                <a:t>HOW</a:t>
              </a:r>
              <a:endParaRPr lang="zh-CN" alt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endParaRPr>
            </a:p>
          </p:txBody>
        </p:sp>
      </p:grpSp>
      <p:sp>
        <p:nvSpPr>
          <p:cNvPr id="62" name="椭圆 3"/>
          <p:cNvSpPr>
            <a:spLocks noChangeArrowheads="1"/>
          </p:cNvSpPr>
          <p:nvPr/>
        </p:nvSpPr>
        <p:spPr bwMode="auto">
          <a:xfrm>
            <a:off x="6017313" y="1447907"/>
            <a:ext cx="1042988" cy="1042987"/>
          </a:xfrm>
          <a:prstGeom prst="ellipse">
            <a:avLst/>
          </a:prstGeom>
          <a:solidFill>
            <a:srgbClr val="519CD6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5EC2A6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9" name="直接连接符 18"/>
          <p:cNvSpPr>
            <a:spLocks noChangeShapeType="1"/>
          </p:cNvSpPr>
          <p:nvPr/>
        </p:nvSpPr>
        <p:spPr bwMode="auto">
          <a:xfrm>
            <a:off x="7056356" y="2047189"/>
            <a:ext cx="1224000" cy="1587"/>
          </a:xfrm>
          <a:prstGeom prst="line">
            <a:avLst/>
          </a:prstGeom>
          <a:noFill/>
          <a:ln w="6350" cap="flat" cmpd="sng">
            <a:solidFill>
              <a:srgbClr val="519CD6"/>
            </a:solidFill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" name="文本框 32"/>
          <p:cNvSpPr>
            <a:spLocks noChangeArrowheads="1"/>
          </p:cNvSpPr>
          <p:nvPr/>
        </p:nvSpPr>
        <p:spPr bwMode="auto">
          <a:xfrm>
            <a:off x="7107467" y="1339303"/>
            <a:ext cx="13382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519CD6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明确责任</a:t>
            </a:r>
          </a:p>
        </p:txBody>
      </p:sp>
      <p:sp>
        <p:nvSpPr>
          <p:cNvPr id="82" name="Freeform 18"/>
          <p:cNvSpPr>
            <a:spLocks noEditPoints="1" noChangeArrowheads="1"/>
          </p:cNvSpPr>
          <p:nvPr/>
        </p:nvSpPr>
        <p:spPr bwMode="auto">
          <a:xfrm>
            <a:off x="6281959" y="1619355"/>
            <a:ext cx="574675" cy="700088"/>
          </a:xfrm>
          <a:custGeom>
            <a:avLst/>
            <a:gdLst>
              <a:gd name="T0" fmla="*/ 129 w 246"/>
              <a:gd name="T1" fmla="*/ 192 h 300"/>
              <a:gd name="T2" fmla="*/ 43 w 246"/>
              <a:gd name="T3" fmla="*/ 202 h 300"/>
              <a:gd name="T4" fmla="*/ 129 w 246"/>
              <a:gd name="T5" fmla="*/ 126 h 300"/>
              <a:gd name="T6" fmla="*/ 43 w 246"/>
              <a:gd name="T7" fmla="*/ 135 h 300"/>
              <a:gd name="T8" fmla="*/ 129 w 246"/>
              <a:gd name="T9" fmla="*/ 126 h 300"/>
              <a:gd name="T10" fmla="*/ 215 w 246"/>
              <a:gd name="T11" fmla="*/ 101 h 300"/>
              <a:gd name="T12" fmla="*/ 219 w 246"/>
              <a:gd name="T13" fmla="*/ 90 h 300"/>
              <a:gd name="T14" fmla="*/ 208 w 246"/>
              <a:gd name="T15" fmla="*/ 111 h 300"/>
              <a:gd name="T16" fmla="*/ 43 w 246"/>
              <a:gd name="T17" fmla="*/ 92 h 300"/>
              <a:gd name="T18" fmla="*/ 117 w 246"/>
              <a:gd name="T19" fmla="*/ 102 h 300"/>
              <a:gd name="T20" fmla="*/ 43 w 246"/>
              <a:gd name="T21" fmla="*/ 235 h 300"/>
              <a:gd name="T22" fmla="*/ 117 w 246"/>
              <a:gd name="T23" fmla="*/ 226 h 300"/>
              <a:gd name="T24" fmla="*/ 43 w 246"/>
              <a:gd name="T25" fmla="*/ 235 h 300"/>
              <a:gd name="T26" fmla="*/ 11 w 246"/>
              <a:gd name="T27" fmla="*/ 287 h 300"/>
              <a:gd name="T28" fmla="*/ 35 w 246"/>
              <a:gd name="T29" fmla="*/ 36 h 300"/>
              <a:gd name="T30" fmla="*/ 0 w 246"/>
              <a:gd name="T31" fmla="*/ 22 h 300"/>
              <a:gd name="T32" fmla="*/ 219 w 246"/>
              <a:gd name="T33" fmla="*/ 300 h 300"/>
              <a:gd name="T34" fmla="*/ 208 w 246"/>
              <a:gd name="T35" fmla="*/ 173 h 300"/>
              <a:gd name="T36" fmla="*/ 117 w 246"/>
              <a:gd name="T37" fmla="*/ 159 h 300"/>
              <a:gd name="T38" fmla="*/ 43 w 246"/>
              <a:gd name="T39" fmla="*/ 169 h 300"/>
              <a:gd name="T40" fmla="*/ 117 w 246"/>
              <a:gd name="T41" fmla="*/ 159 h 300"/>
              <a:gd name="T42" fmla="*/ 57 w 246"/>
              <a:gd name="T43" fmla="*/ 22 h 300"/>
              <a:gd name="T44" fmla="*/ 86 w 246"/>
              <a:gd name="T45" fmla="*/ 20 h 300"/>
              <a:gd name="T46" fmla="*/ 110 w 246"/>
              <a:gd name="T47" fmla="*/ 0 h 300"/>
              <a:gd name="T48" fmla="*/ 133 w 246"/>
              <a:gd name="T49" fmla="*/ 20 h 300"/>
              <a:gd name="T50" fmla="*/ 162 w 246"/>
              <a:gd name="T51" fmla="*/ 22 h 300"/>
              <a:gd name="T52" fmla="*/ 179 w 246"/>
              <a:gd name="T53" fmla="*/ 43 h 300"/>
              <a:gd name="T54" fmla="*/ 41 w 246"/>
              <a:gd name="T55" fmla="*/ 36 h 300"/>
              <a:gd name="T56" fmla="*/ 110 w 246"/>
              <a:gd name="T57" fmla="*/ 20 h 300"/>
              <a:gd name="T58" fmla="*/ 110 w 246"/>
              <a:gd name="T59" fmla="*/ 11 h 300"/>
              <a:gd name="T60" fmla="*/ 190 w 246"/>
              <a:gd name="T61" fmla="*/ 269 h 300"/>
              <a:gd name="T62" fmla="*/ 29 w 246"/>
              <a:gd name="T63" fmla="*/ 59 h 300"/>
              <a:gd name="T64" fmla="*/ 190 w 246"/>
              <a:gd name="T65" fmla="*/ 71 h 300"/>
              <a:gd name="T66" fmla="*/ 200 w 246"/>
              <a:gd name="T67" fmla="*/ 49 h 300"/>
              <a:gd name="T68" fmla="*/ 19 w 246"/>
              <a:gd name="T69" fmla="*/ 278 h 300"/>
              <a:gd name="T70" fmla="*/ 200 w 246"/>
              <a:gd name="T71" fmla="*/ 185 h 300"/>
              <a:gd name="T72" fmla="*/ 190 w 246"/>
              <a:gd name="T73" fmla="*/ 269 h 300"/>
              <a:gd name="T74" fmla="*/ 190 w 246"/>
              <a:gd name="T75" fmla="*/ 133 h 300"/>
              <a:gd name="T76" fmla="*/ 200 w 246"/>
              <a:gd name="T77" fmla="*/ 124 h 300"/>
              <a:gd name="T78" fmla="*/ 215 w 246"/>
              <a:gd name="T79" fmla="*/ 35 h 300"/>
              <a:gd name="T80" fmla="*/ 219 w 246"/>
              <a:gd name="T81" fmla="*/ 22 h 300"/>
              <a:gd name="T82" fmla="*/ 184 w 246"/>
              <a:gd name="T83" fmla="*/ 36 h 300"/>
              <a:gd name="T84" fmla="*/ 208 w 246"/>
              <a:gd name="T85" fmla="*/ 44 h 300"/>
              <a:gd name="T86" fmla="*/ 246 w 246"/>
              <a:gd name="T87" fmla="*/ 41 h 300"/>
              <a:gd name="T88" fmla="*/ 155 w 246"/>
              <a:gd name="T89" fmla="*/ 134 h 300"/>
              <a:gd name="T90" fmla="*/ 156 w 246"/>
              <a:gd name="T91" fmla="*/ 92 h 300"/>
              <a:gd name="T92" fmla="*/ 218 w 246"/>
              <a:gd name="T93" fmla="*/ 41 h 300"/>
              <a:gd name="T94" fmla="*/ 246 w 246"/>
              <a:gd name="T95" fmla="*/ 107 h 300"/>
              <a:gd name="T96" fmla="*/ 155 w 246"/>
              <a:gd name="T97" fmla="*/ 201 h 300"/>
              <a:gd name="T98" fmla="*/ 156 w 246"/>
              <a:gd name="T99" fmla="*/ 159 h 300"/>
              <a:gd name="T100" fmla="*/ 218 w 246"/>
              <a:gd name="T101" fmla="*/ 107 h 3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46"/>
              <a:gd name="T154" fmla="*/ 0 h 300"/>
              <a:gd name="T155" fmla="*/ 246 w 246"/>
              <a:gd name="T156" fmla="*/ 300 h 30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46" h="300">
                <a:moveTo>
                  <a:pt x="43" y="192"/>
                </a:moveTo>
                <a:cubicBezTo>
                  <a:pt x="129" y="192"/>
                  <a:pt x="129" y="192"/>
                  <a:pt x="129" y="192"/>
                </a:cubicBezTo>
                <a:cubicBezTo>
                  <a:pt x="129" y="202"/>
                  <a:pt x="129" y="202"/>
                  <a:pt x="129" y="202"/>
                </a:cubicBezTo>
                <a:cubicBezTo>
                  <a:pt x="43" y="202"/>
                  <a:pt x="43" y="202"/>
                  <a:pt x="43" y="202"/>
                </a:cubicBezTo>
                <a:lnTo>
                  <a:pt x="43" y="192"/>
                </a:lnTo>
                <a:close/>
                <a:moveTo>
                  <a:pt x="129" y="126"/>
                </a:moveTo>
                <a:cubicBezTo>
                  <a:pt x="43" y="126"/>
                  <a:pt x="43" y="126"/>
                  <a:pt x="43" y="126"/>
                </a:cubicBezTo>
                <a:cubicBezTo>
                  <a:pt x="43" y="135"/>
                  <a:pt x="43" y="135"/>
                  <a:pt x="43" y="135"/>
                </a:cubicBezTo>
                <a:cubicBezTo>
                  <a:pt x="129" y="135"/>
                  <a:pt x="129" y="135"/>
                  <a:pt x="129" y="135"/>
                </a:cubicBezTo>
                <a:lnTo>
                  <a:pt x="129" y="126"/>
                </a:lnTo>
                <a:close/>
                <a:moveTo>
                  <a:pt x="208" y="111"/>
                </a:moveTo>
                <a:cubicBezTo>
                  <a:pt x="215" y="101"/>
                  <a:pt x="215" y="101"/>
                  <a:pt x="215" y="101"/>
                </a:cubicBezTo>
                <a:cubicBezTo>
                  <a:pt x="219" y="101"/>
                  <a:pt x="219" y="101"/>
                  <a:pt x="219" y="101"/>
                </a:cubicBezTo>
                <a:cubicBezTo>
                  <a:pt x="219" y="90"/>
                  <a:pt x="219" y="90"/>
                  <a:pt x="219" y="90"/>
                </a:cubicBezTo>
                <a:cubicBezTo>
                  <a:pt x="208" y="106"/>
                  <a:pt x="208" y="106"/>
                  <a:pt x="208" y="106"/>
                </a:cubicBezTo>
                <a:lnTo>
                  <a:pt x="208" y="111"/>
                </a:lnTo>
                <a:close/>
                <a:moveTo>
                  <a:pt x="117" y="92"/>
                </a:moveTo>
                <a:cubicBezTo>
                  <a:pt x="43" y="92"/>
                  <a:pt x="43" y="92"/>
                  <a:pt x="43" y="92"/>
                </a:cubicBezTo>
                <a:cubicBezTo>
                  <a:pt x="43" y="102"/>
                  <a:pt x="43" y="102"/>
                  <a:pt x="43" y="102"/>
                </a:cubicBezTo>
                <a:cubicBezTo>
                  <a:pt x="117" y="102"/>
                  <a:pt x="117" y="102"/>
                  <a:pt x="117" y="102"/>
                </a:cubicBezTo>
                <a:lnTo>
                  <a:pt x="117" y="92"/>
                </a:lnTo>
                <a:close/>
                <a:moveTo>
                  <a:pt x="43" y="235"/>
                </a:moveTo>
                <a:cubicBezTo>
                  <a:pt x="117" y="235"/>
                  <a:pt x="117" y="235"/>
                  <a:pt x="117" y="235"/>
                </a:cubicBezTo>
                <a:cubicBezTo>
                  <a:pt x="117" y="226"/>
                  <a:pt x="117" y="226"/>
                  <a:pt x="117" y="226"/>
                </a:cubicBezTo>
                <a:cubicBezTo>
                  <a:pt x="43" y="226"/>
                  <a:pt x="43" y="226"/>
                  <a:pt x="43" y="226"/>
                </a:cubicBezTo>
                <a:lnTo>
                  <a:pt x="43" y="235"/>
                </a:lnTo>
                <a:close/>
                <a:moveTo>
                  <a:pt x="208" y="287"/>
                </a:moveTo>
                <a:cubicBezTo>
                  <a:pt x="11" y="287"/>
                  <a:pt x="11" y="287"/>
                  <a:pt x="11" y="287"/>
                </a:cubicBezTo>
                <a:cubicBezTo>
                  <a:pt x="11" y="36"/>
                  <a:pt x="11" y="36"/>
                  <a:pt x="11" y="36"/>
                </a:cubicBezTo>
                <a:cubicBezTo>
                  <a:pt x="35" y="36"/>
                  <a:pt x="35" y="36"/>
                  <a:pt x="35" y="36"/>
                </a:cubicBezTo>
                <a:cubicBezTo>
                  <a:pt x="37" y="31"/>
                  <a:pt x="40" y="26"/>
                  <a:pt x="44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00"/>
                  <a:pt x="0" y="300"/>
                  <a:pt x="0" y="300"/>
                </a:cubicBezTo>
                <a:cubicBezTo>
                  <a:pt x="219" y="300"/>
                  <a:pt x="219" y="300"/>
                  <a:pt x="219" y="300"/>
                </a:cubicBezTo>
                <a:cubicBezTo>
                  <a:pt x="219" y="157"/>
                  <a:pt x="219" y="157"/>
                  <a:pt x="219" y="157"/>
                </a:cubicBezTo>
                <a:cubicBezTo>
                  <a:pt x="208" y="173"/>
                  <a:pt x="208" y="173"/>
                  <a:pt x="208" y="173"/>
                </a:cubicBezTo>
                <a:lnTo>
                  <a:pt x="208" y="287"/>
                </a:lnTo>
                <a:close/>
                <a:moveTo>
                  <a:pt x="117" y="159"/>
                </a:moveTo>
                <a:cubicBezTo>
                  <a:pt x="43" y="159"/>
                  <a:pt x="43" y="159"/>
                  <a:pt x="43" y="159"/>
                </a:cubicBezTo>
                <a:cubicBezTo>
                  <a:pt x="43" y="169"/>
                  <a:pt x="43" y="169"/>
                  <a:pt x="43" y="169"/>
                </a:cubicBezTo>
                <a:cubicBezTo>
                  <a:pt x="117" y="169"/>
                  <a:pt x="117" y="169"/>
                  <a:pt x="117" y="169"/>
                </a:cubicBezTo>
                <a:lnTo>
                  <a:pt x="117" y="159"/>
                </a:lnTo>
                <a:close/>
                <a:moveTo>
                  <a:pt x="41" y="36"/>
                </a:moveTo>
                <a:cubicBezTo>
                  <a:pt x="43" y="29"/>
                  <a:pt x="50" y="25"/>
                  <a:pt x="57" y="22"/>
                </a:cubicBezTo>
                <a:cubicBezTo>
                  <a:pt x="63" y="21"/>
                  <a:pt x="71" y="20"/>
                  <a:pt x="77" y="20"/>
                </a:cubicBezTo>
                <a:cubicBezTo>
                  <a:pt x="80" y="20"/>
                  <a:pt x="83" y="20"/>
                  <a:pt x="86" y="20"/>
                </a:cubicBezTo>
                <a:cubicBezTo>
                  <a:pt x="87" y="20"/>
                  <a:pt x="88" y="20"/>
                  <a:pt x="89" y="20"/>
                </a:cubicBezTo>
                <a:cubicBezTo>
                  <a:pt x="89" y="9"/>
                  <a:pt x="98" y="0"/>
                  <a:pt x="110" y="0"/>
                </a:cubicBezTo>
                <a:cubicBezTo>
                  <a:pt x="121" y="0"/>
                  <a:pt x="130" y="9"/>
                  <a:pt x="130" y="20"/>
                </a:cubicBezTo>
                <a:cubicBezTo>
                  <a:pt x="131" y="20"/>
                  <a:pt x="132" y="20"/>
                  <a:pt x="133" y="20"/>
                </a:cubicBezTo>
                <a:cubicBezTo>
                  <a:pt x="136" y="20"/>
                  <a:pt x="139" y="20"/>
                  <a:pt x="142" y="20"/>
                </a:cubicBezTo>
                <a:cubicBezTo>
                  <a:pt x="149" y="20"/>
                  <a:pt x="156" y="21"/>
                  <a:pt x="162" y="22"/>
                </a:cubicBezTo>
                <a:cubicBezTo>
                  <a:pt x="170" y="25"/>
                  <a:pt x="176" y="29"/>
                  <a:pt x="178" y="36"/>
                </a:cubicBezTo>
                <a:cubicBezTo>
                  <a:pt x="179" y="38"/>
                  <a:pt x="179" y="41"/>
                  <a:pt x="179" y="43"/>
                </a:cubicBezTo>
                <a:cubicBezTo>
                  <a:pt x="145" y="43"/>
                  <a:pt x="74" y="43"/>
                  <a:pt x="40" y="43"/>
                </a:cubicBezTo>
                <a:cubicBezTo>
                  <a:pt x="40" y="41"/>
                  <a:pt x="41" y="38"/>
                  <a:pt x="41" y="36"/>
                </a:cubicBezTo>
                <a:close/>
                <a:moveTo>
                  <a:pt x="99" y="20"/>
                </a:moveTo>
                <a:cubicBezTo>
                  <a:pt x="103" y="20"/>
                  <a:pt x="106" y="20"/>
                  <a:pt x="110" y="20"/>
                </a:cubicBezTo>
                <a:cubicBezTo>
                  <a:pt x="113" y="20"/>
                  <a:pt x="116" y="20"/>
                  <a:pt x="120" y="20"/>
                </a:cubicBezTo>
                <a:cubicBezTo>
                  <a:pt x="119" y="15"/>
                  <a:pt x="115" y="11"/>
                  <a:pt x="110" y="11"/>
                </a:cubicBezTo>
                <a:cubicBezTo>
                  <a:pt x="104" y="11"/>
                  <a:pt x="100" y="15"/>
                  <a:pt x="99" y="20"/>
                </a:cubicBezTo>
                <a:close/>
                <a:moveTo>
                  <a:pt x="190" y="269"/>
                </a:moveTo>
                <a:cubicBezTo>
                  <a:pt x="29" y="269"/>
                  <a:pt x="29" y="269"/>
                  <a:pt x="29" y="269"/>
                </a:cubicBezTo>
                <a:cubicBezTo>
                  <a:pt x="29" y="59"/>
                  <a:pt x="29" y="59"/>
                  <a:pt x="29" y="59"/>
                </a:cubicBezTo>
                <a:cubicBezTo>
                  <a:pt x="190" y="59"/>
                  <a:pt x="190" y="59"/>
                  <a:pt x="190" y="59"/>
                </a:cubicBezTo>
                <a:cubicBezTo>
                  <a:pt x="190" y="71"/>
                  <a:pt x="190" y="71"/>
                  <a:pt x="190" y="71"/>
                </a:cubicBezTo>
                <a:cubicBezTo>
                  <a:pt x="200" y="57"/>
                  <a:pt x="200" y="57"/>
                  <a:pt x="200" y="57"/>
                </a:cubicBezTo>
                <a:cubicBezTo>
                  <a:pt x="200" y="49"/>
                  <a:pt x="200" y="49"/>
                  <a:pt x="200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278"/>
                  <a:pt x="19" y="278"/>
                  <a:pt x="19" y="278"/>
                </a:cubicBezTo>
                <a:cubicBezTo>
                  <a:pt x="200" y="278"/>
                  <a:pt x="200" y="278"/>
                  <a:pt x="200" y="278"/>
                </a:cubicBezTo>
                <a:cubicBezTo>
                  <a:pt x="200" y="185"/>
                  <a:pt x="200" y="185"/>
                  <a:pt x="200" y="185"/>
                </a:cubicBezTo>
                <a:cubicBezTo>
                  <a:pt x="190" y="199"/>
                  <a:pt x="190" y="199"/>
                  <a:pt x="190" y="199"/>
                </a:cubicBezTo>
                <a:lnTo>
                  <a:pt x="190" y="269"/>
                </a:lnTo>
                <a:close/>
                <a:moveTo>
                  <a:pt x="200" y="119"/>
                </a:moveTo>
                <a:cubicBezTo>
                  <a:pt x="190" y="133"/>
                  <a:pt x="190" y="133"/>
                  <a:pt x="190" y="133"/>
                </a:cubicBezTo>
                <a:cubicBezTo>
                  <a:pt x="190" y="138"/>
                  <a:pt x="190" y="138"/>
                  <a:pt x="190" y="138"/>
                </a:cubicBezTo>
                <a:cubicBezTo>
                  <a:pt x="200" y="124"/>
                  <a:pt x="200" y="124"/>
                  <a:pt x="200" y="124"/>
                </a:cubicBezTo>
                <a:lnTo>
                  <a:pt x="200" y="119"/>
                </a:lnTo>
                <a:close/>
                <a:moveTo>
                  <a:pt x="215" y="35"/>
                </a:moveTo>
                <a:cubicBezTo>
                  <a:pt x="219" y="35"/>
                  <a:pt x="219" y="35"/>
                  <a:pt x="219" y="35"/>
                </a:cubicBezTo>
                <a:cubicBezTo>
                  <a:pt x="219" y="22"/>
                  <a:pt x="219" y="22"/>
                  <a:pt x="219" y="22"/>
                </a:cubicBezTo>
                <a:cubicBezTo>
                  <a:pt x="175" y="22"/>
                  <a:pt x="175" y="22"/>
                  <a:pt x="175" y="22"/>
                </a:cubicBezTo>
                <a:cubicBezTo>
                  <a:pt x="179" y="26"/>
                  <a:pt x="182" y="30"/>
                  <a:pt x="184" y="36"/>
                </a:cubicBezTo>
                <a:cubicBezTo>
                  <a:pt x="208" y="36"/>
                  <a:pt x="208" y="36"/>
                  <a:pt x="208" y="36"/>
                </a:cubicBezTo>
                <a:cubicBezTo>
                  <a:pt x="208" y="44"/>
                  <a:pt x="208" y="44"/>
                  <a:pt x="208" y="44"/>
                </a:cubicBezTo>
                <a:lnTo>
                  <a:pt x="215" y="35"/>
                </a:lnTo>
                <a:close/>
                <a:moveTo>
                  <a:pt x="246" y="41"/>
                </a:moveTo>
                <a:cubicBezTo>
                  <a:pt x="182" y="134"/>
                  <a:pt x="182" y="134"/>
                  <a:pt x="182" y="134"/>
                </a:cubicBezTo>
                <a:cubicBezTo>
                  <a:pt x="155" y="134"/>
                  <a:pt x="155" y="134"/>
                  <a:pt x="155" y="134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69" y="113"/>
                  <a:pt x="169" y="113"/>
                  <a:pt x="169" y="113"/>
                </a:cubicBezTo>
                <a:cubicBezTo>
                  <a:pt x="218" y="41"/>
                  <a:pt x="218" y="41"/>
                  <a:pt x="218" y="41"/>
                </a:cubicBezTo>
                <a:lnTo>
                  <a:pt x="246" y="41"/>
                </a:lnTo>
                <a:close/>
                <a:moveTo>
                  <a:pt x="246" y="107"/>
                </a:moveTo>
                <a:cubicBezTo>
                  <a:pt x="182" y="201"/>
                  <a:pt x="182" y="201"/>
                  <a:pt x="182" y="201"/>
                </a:cubicBezTo>
                <a:cubicBezTo>
                  <a:pt x="155" y="201"/>
                  <a:pt x="155" y="201"/>
                  <a:pt x="155" y="201"/>
                </a:cubicBezTo>
                <a:cubicBezTo>
                  <a:pt x="129" y="159"/>
                  <a:pt x="129" y="159"/>
                  <a:pt x="129" y="159"/>
                </a:cubicBezTo>
                <a:cubicBezTo>
                  <a:pt x="156" y="159"/>
                  <a:pt x="156" y="159"/>
                  <a:pt x="156" y="159"/>
                </a:cubicBezTo>
                <a:cubicBezTo>
                  <a:pt x="169" y="180"/>
                  <a:pt x="169" y="180"/>
                  <a:pt x="169" y="180"/>
                </a:cubicBezTo>
                <a:cubicBezTo>
                  <a:pt x="218" y="107"/>
                  <a:pt x="218" y="107"/>
                  <a:pt x="218" y="107"/>
                </a:cubicBezTo>
                <a:lnTo>
                  <a:pt x="246" y="107"/>
                </a:ln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  <a:headEnd/>
            <a:tailEnd/>
          </a:ln>
        </p:spPr>
        <p:txBody>
          <a:bodyPr lIns="82305" tIns="41153" rIns="82305" bIns="41153"/>
          <a:lstStyle/>
          <a:p>
            <a:endParaRPr lang="zh-CN" altLang="zh-CN" sz="10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3571"/>
              </p:ext>
            </p:extLst>
          </p:nvPr>
        </p:nvGraphicFramePr>
        <p:xfrm>
          <a:off x="623454" y="2896337"/>
          <a:ext cx="8138159" cy="2518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220">
                  <a:extLst>
                    <a:ext uri="{9D8B030D-6E8A-4147-A177-3AD203B41FA5}">
                      <a16:colId xmlns:a16="http://schemas.microsoft.com/office/drawing/2014/main" val="311959981"/>
                    </a:ext>
                  </a:extLst>
                </a:gridCol>
                <a:gridCol w="2070731">
                  <a:extLst>
                    <a:ext uri="{9D8B030D-6E8A-4147-A177-3AD203B41FA5}">
                      <a16:colId xmlns:a16="http://schemas.microsoft.com/office/drawing/2014/main" val="1531093861"/>
                    </a:ext>
                  </a:extLst>
                </a:gridCol>
                <a:gridCol w="2759316">
                  <a:extLst>
                    <a:ext uri="{9D8B030D-6E8A-4147-A177-3AD203B41FA5}">
                      <a16:colId xmlns:a16="http://schemas.microsoft.com/office/drawing/2014/main" val="1163382210"/>
                    </a:ext>
                  </a:extLst>
                </a:gridCol>
                <a:gridCol w="2059892">
                  <a:extLst>
                    <a:ext uri="{9D8B030D-6E8A-4147-A177-3AD203B41FA5}">
                      <a16:colId xmlns:a16="http://schemas.microsoft.com/office/drawing/2014/main" val="2113940101"/>
                    </a:ext>
                  </a:extLst>
                </a:gridCol>
              </a:tblGrid>
              <a:tr h="92072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Who</a:t>
                      </a:r>
                    </a:p>
                    <a:p>
                      <a:pPr algn="ctr"/>
                      <a:r>
                        <a:rPr lang="zh-CN" altLang="en-US" dirty="0" smtClean="0"/>
                        <a:t>（谁来做）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学院主要领导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项目负责人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专兼职保密员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8244394"/>
                  </a:ext>
                </a:extLst>
              </a:tr>
              <a:tr h="159763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What</a:t>
                      </a:r>
                    </a:p>
                    <a:p>
                      <a:pPr algn="ctr"/>
                      <a:r>
                        <a:rPr lang="zh-CN" altLang="en-US" dirty="0" smtClean="0"/>
                        <a:t>（做什么）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制定责任制文件：划分学院机关的管理责任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分配科研工作的同时确定学生是否涉密、是否为内控；明确学生保密管理人员，定期开展保密教育培训、保密检查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做好涉密学生、内控学生入口、出口的信息填报，协助项目负责人定期开展培训和检查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58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0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500065" y="214313"/>
            <a:ext cx="3214687" cy="719138"/>
            <a:chOff x="405" y="165"/>
            <a:chExt cx="2025" cy="453"/>
          </a:xfrm>
        </p:grpSpPr>
        <p:pic>
          <p:nvPicPr>
            <p:cNvPr id="5" name="Picture 12" descr="maoti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0" y="185"/>
              <a:ext cx="11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</p:pic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794" y="356"/>
              <a:ext cx="1636" cy="2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1400" i="1" dirty="0">
                  <a:latin typeface="Times New Roman" charset="0"/>
                  <a:ea typeface="华文隶书" pitchFamily="2" charset="-122"/>
                </a:rPr>
                <a:t>Harbin Engineering University</a:t>
              </a:r>
            </a:p>
          </p:txBody>
        </p:sp>
        <p:pic>
          <p:nvPicPr>
            <p:cNvPr id="3079" name="Picture 14" descr="校标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" y="165"/>
              <a:ext cx="42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组合 8"/>
          <p:cNvGrpSpPr/>
          <p:nvPr/>
        </p:nvGrpSpPr>
        <p:grpSpPr>
          <a:xfrm>
            <a:off x="716898" y="900116"/>
            <a:ext cx="2995331" cy="807539"/>
            <a:chOff x="5039" y="0"/>
            <a:chExt cx="2995331" cy="807539"/>
          </a:xfrm>
        </p:grpSpPr>
        <p:sp>
          <p:nvSpPr>
            <p:cNvPr id="10" name="矩形 9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矩形 10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幼圆" pitchFamily="49" charset="-122"/>
                  <a:ea typeface="幼圆" pitchFamily="49" charset="-122"/>
                </a:rPr>
                <a:t>HOW</a:t>
              </a:r>
              <a:endParaRPr lang="zh-CN" alt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endParaRPr>
            </a:p>
          </p:txBody>
        </p:sp>
      </p:grpSp>
      <p:sp>
        <p:nvSpPr>
          <p:cNvPr id="66" name="直接连接符 15"/>
          <p:cNvSpPr>
            <a:spLocks noChangeShapeType="1"/>
          </p:cNvSpPr>
          <p:nvPr/>
        </p:nvSpPr>
        <p:spPr bwMode="auto">
          <a:xfrm flipV="1">
            <a:off x="263643" y="5771501"/>
            <a:ext cx="1022233" cy="16115"/>
          </a:xfrm>
          <a:prstGeom prst="line">
            <a:avLst/>
          </a:prstGeom>
          <a:noFill/>
          <a:ln w="6350" cap="flat" cmpd="sng">
            <a:solidFill>
              <a:srgbClr val="E8B161"/>
            </a:solidFill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" name="椭圆 6"/>
          <p:cNvSpPr>
            <a:spLocks noChangeArrowheads="1"/>
          </p:cNvSpPr>
          <p:nvPr/>
        </p:nvSpPr>
        <p:spPr bwMode="auto">
          <a:xfrm>
            <a:off x="1277243" y="5036660"/>
            <a:ext cx="1150937" cy="1149350"/>
          </a:xfrm>
          <a:prstGeom prst="ellipse">
            <a:avLst/>
          </a:prstGeom>
          <a:solidFill>
            <a:srgbClr val="DDA44F"/>
          </a:solidFill>
          <a:ln w="12700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90" name="文本框 31"/>
          <p:cNvSpPr>
            <a:spLocks noChangeArrowheads="1"/>
          </p:cNvSpPr>
          <p:nvPr/>
        </p:nvSpPr>
        <p:spPr bwMode="auto">
          <a:xfrm>
            <a:off x="144298" y="5073619"/>
            <a:ext cx="13382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519CD6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登记备案</a:t>
            </a:r>
          </a:p>
        </p:txBody>
      </p:sp>
      <p:pic>
        <p:nvPicPr>
          <p:cNvPr id="35" name="Picture 28" descr="01章_05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5220" y="5277149"/>
            <a:ext cx="810196" cy="6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121692"/>
              </p:ext>
            </p:extLst>
          </p:nvPr>
        </p:nvGraphicFramePr>
        <p:xfrm>
          <a:off x="716898" y="2275889"/>
          <a:ext cx="8138159" cy="2518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220">
                  <a:extLst>
                    <a:ext uri="{9D8B030D-6E8A-4147-A177-3AD203B41FA5}">
                      <a16:colId xmlns:a16="http://schemas.microsoft.com/office/drawing/2014/main" val="311959981"/>
                    </a:ext>
                  </a:extLst>
                </a:gridCol>
                <a:gridCol w="2070731">
                  <a:extLst>
                    <a:ext uri="{9D8B030D-6E8A-4147-A177-3AD203B41FA5}">
                      <a16:colId xmlns:a16="http://schemas.microsoft.com/office/drawing/2014/main" val="1531093861"/>
                    </a:ext>
                  </a:extLst>
                </a:gridCol>
                <a:gridCol w="2759316">
                  <a:extLst>
                    <a:ext uri="{9D8B030D-6E8A-4147-A177-3AD203B41FA5}">
                      <a16:colId xmlns:a16="http://schemas.microsoft.com/office/drawing/2014/main" val="1163382210"/>
                    </a:ext>
                  </a:extLst>
                </a:gridCol>
                <a:gridCol w="2059892">
                  <a:extLst>
                    <a:ext uri="{9D8B030D-6E8A-4147-A177-3AD203B41FA5}">
                      <a16:colId xmlns:a16="http://schemas.microsoft.com/office/drawing/2014/main" val="2113940101"/>
                    </a:ext>
                  </a:extLst>
                </a:gridCol>
              </a:tblGrid>
              <a:tr h="92072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Who</a:t>
                      </a:r>
                    </a:p>
                    <a:p>
                      <a:pPr algn="ctr"/>
                      <a:r>
                        <a:rPr lang="zh-CN" altLang="en-US" dirty="0" smtClean="0"/>
                        <a:t>（谁来做）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学院主要领导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项目负责人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专兼职保密员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8244394"/>
                  </a:ext>
                </a:extLst>
              </a:tr>
              <a:tr h="159763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What</a:t>
                      </a:r>
                    </a:p>
                    <a:p>
                      <a:pPr algn="ctr"/>
                      <a:r>
                        <a:rPr lang="zh-CN" altLang="en-US" dirty="0" smtClean="0"/>
                        <a:t>（做什么）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资格审查，审核是否符合成为涉密或内控学生条件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根据涉密科研项目参研人员承担工作情况，结合定密表，提出涉密学生、内控学生名单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组织学生填写相关表格，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月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日前</a:t>
                      </a:r>
                      <a:r>
                        <a:rPr lang="zh-CN" altLang="en-US" dirty="0" smtClean="0"/>
                        <a:t>汇总</a:t>
                      </a:r>
                      <a:r>
                        <a:rPr lang="zh-CN" altLang="en-US" dirty="0" smtClean="0"/>
                        <a:t>上报，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学时统计从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2019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日开始实施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58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4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500065" y="214313"/>
            <a:ext cx="3214687" cy="719138"/>
            <a:chOff x="405" y="165"/>
            <a:chExt cx="2025" cy="453"/>
          </a:xfrm>
        </p:grpSpPr>
        <p:pic>
          <p:nvPicPr>
            <p:cNvPr id="5" name="Picture 12" descr="maoti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0" y="185"/>
              <a:ext cx="11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</p:pic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794" y="356"/>
              <a:ext cx="1636" cy="2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8FC46"/>
              </a:outerShdw>
            </a:effec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1400" i="1" dirty="0">
                  <a:latin typeface="Times New Roman" charset="0"/>
                  <a:ea typeface="华文隶书" pitchFamily="2" charset="-122"/>
                </a:rPr>
                <a:t>Harbin Engineering University</a:t>
              </a:r>
            </a:p>
          </p:txBody>
        </p:sp>
        <p:pic>
          <p:nvPicPr>
            <p:cNvPr id="3079" name="Picture 14" descr="校标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" y="165"/>
              <a:ext cx="42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组合 8"/>
          <p:cNvGrpSpPr/>
          <p:nvPr/>
        </p:nvGrpSpPr>
        <p:grpSpPr>
          <a:xfrm>
            <a:off x="716898" y="900116"/>
            <a:ext cx="2995331" cy="807539"/>
            <a:chOff x="5039" y="0"/>
            <a:chExt cx="2995331" cy="807539"/>
          </a:xfrm>
        </p:grpSpPr>
        <p:sp>
          <p:nvSpPr>
            <p:cNvPr id="10" name="矩形 9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矩形 10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幼圆" pitchFamily="49" charset="-122"/>
                  <a:ea typeface="幼圆" pitchFamily="49" charset="-122"/>
                </a:rPr>
                <a:t>HOW</a:t>
              </a:r>
              <a:endParaRPr lang="zh-CN" alt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endParaRPr>
            </a:p>
          </p:txBody>
        </p:sp>
      </p:grpSp>
      <p:sp>
        <p:nvSpPr>
          <p:cNvPr id="64" name="椭圆 8"/>
          <p:cNvSpPr>
            <a:spLocks noChangeArrowheads="1"/>
          </p:cNvSpPr>
          <p:nvPr/>
        </p:nvSpPr>
        <p:spPr bwMode="auto">
          <a:xfrm>
            <a:off x="6599975" y="5592647"/>
            <a:ext cx="674688" cy="676275"/>
          </a:xfrm>
          <a:prstGeom prst="ellipse">
            <a:avLst/>
          </a:prstGeom>
          <a:solidFill>
            <a:srgbClr val="519CD6"/>
          </a:solidFill>
          <a:ln w="12700" cap="flat" cmpd="sng">
            <a:solidFill>
              <a:srgbClr val="519CD6"/>
            </a:solidFill>
            <a:bevel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7" name="直接连接符 16"/>
          <p:cNvSpPr>
            <a:spLocks noChangeShapeType="1"/>
          </p:cNvSpPr>
          <p:nvPr/>
        </p:nvSpPr>
        <p:spPr bwMode="auto">
          <a:xfrm>
            <a:off x="7274663" y="5930785"/>
            <a:ext cx="1879600" cy="1587"/>
          </a:xfrm>
          <a:prstGeom prst="line">
            <a:avLst/>
          </a:prstGeom>
          <a:noFill/>
          <a:ln w="6350" cap="flat" cmpd="sng">
            <a:solidFill>
              <a:srgbClr val="519CD6"/>
            </a:solidFill>
            <a:bevel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" name="文本框 19"/>
          <p:cNvSpPr>
            <a:spLocks noChangeArrowheads="1"/>
          </p:cNvSpPr>
          <p:nvPr/>
        </p:nvSpPr>
        <p:spPr bwMode="auto">
          <a:xfrm>
            <a:off x="7492069" y="5238704"/>
            <a:ext cx="12684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519CD6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全程监管</a:t>
            </a:r>
          </a:p>
        </p:txBody>
      </p:sp>
      <p:pic>
        <p:nvPicPr>
          <p:cNvPr id="86" name="Picture 9" descr="\\MAGNUM\Projects\Microsoft\Cloud Power FY12\Design\Icons\PNGs\Optimized.png"/>
          <p:cNvPicPr>
            <a:picLocks noChangeAspect="1" noChangeArrowheads="1"/>
          </p:cNvPicPr>
          <p:nvPr/>
        </p:nvPicPr>
        <p:blipFill>
          <a:blip r:embed="rId5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6658715" y="5646622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362942"/>
              </p:ext>
            </p:extLst>
          </p:nvPr>
        </p:nvGraphicFramePr>
        <p:xfrm>
          <a:off x="500065" y="1898952"/>
          <a:ext cx="8202658" cy="304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500">
                  <a:extLst>
                    <a:ext uri="{9D8B030D-6E8A-4147-A177-3AD203B41FA5}">
                      <a16:colId xmlns:a16="http://schemas.microsoft.com/office/drawing/2014/main" val="311959981"/>
                    </a:ext>
                  </a:extLst>
                </a:gridCol>
                <a:gridCol w="2140755">
                  <a:extLst>
                    <a:ext uri="{9D8B030D-6E8A-4147-A177-3AD203B41FA5}">
                      <a16:colId xmlns:a16="http://schemas.microsoft.com/office/drawing/2014/main" val="1531093861"/>
                    </a:ext>
                  </a:extLst>
                </a:gridCol>
                <a:gridCol w="3004367">
                  <a:extLst>
                    <a:ext uri="{9D8B030D-6E8A-4147-A177-3AD203B41FA5}">
                      <a16:colId xmlns:a16="http://schemas.microsoft.com/office/drawing/2014/main" val="1163382210"/>
                    </a:ext>
                  </a:extLst>
                </a:gridCol>
                <a:gridCol w="1853036">
                  <a:extLst>
                    <a:ext uri="{9D8B030D-6E8A-4147-A177-3AD203B41FA5}">
                      <a16:colId xmlns:a16="http://schemas.microsoft.com/office/drawing/2014/main" val="2113940101"/>
                    </a:ext>
                  </a:extLst>
                </a:gridCol>
              </a:tblGrid>
              <a:tr h="75839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Who</a:t>
                      </a:r>
                    </a:p>
                    <a:p>
                      <a:pPr algn="ctr"/>
                      <a:r>
                        <a:rPr lang="zh-CN" altLang="en-US" dirty="0" smtClean="0"/>
                        <a:t>（谁来做）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学院主要领导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项目负责人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专兼职保密员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8244394"/>
                  </a:ext>
                </a:extLst>
              </a:tr>
              <a:tr h="188296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What</a:t>
                      </a:r>
                    </a:p>
                    <a:p>
                      <a:pPr algn="ctr"/>
                      <a:r>
                        <a:rPr lang="zh-CN" altLang="en-US" dirty="0" smtClean="0"/>
                        <a:t>（做什么）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入口：</a:t>
                      </a:r>
                      <a:r>
                        <a:rPr lang="zh-CN" altLang="en-US" dirty="0" smtClean="0"/>
                        <a:t>资格审查、信息汇总</a:t>
                      </a:r>
                      <a:endParaRPr lang="en-US" altLang="zh-CN" dirty="0" smtClean="0"/>
                    </a:p>
                    <a:p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过程：</a:t>
                      </a:r>
                      <a:r>
                        <a:rPr lang="zh-CN" altLang="en-US" dirty="0" smtClean="0"/>
                        <a:t>培训、检查项目负责人履职情况（培训、检查）</a:t>
                      </a:r>
                      <a:endParaRPr lang="en-US" altLang="zh-CN" dirty="0" smtClean="0"/>
                    </a:p>
                    <a:p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出口：</a:t>
                      </a:r>
                      <a:r>
                        <a:rPr lang="zh-CN" altLang="en-US" dirty="0" smtClean="0"/>
                        <a:t>监督项目负责人履职情况（及时办理、载体交接）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入口：</a:t>
                      </a:r>
                      <a:r>
                        <a:rPr lang="zh-CN" altLang="en-US" dirty="0" smtClean="0"/>
                        <a:t>准确界定、资格审查</a:t>
                      </a:r>
                      <a:endParaRPr lang="en-US" altLang="zh-CN" dirty="0" smtClean="0"/>
                    </a:p>
                    <a:p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过程：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知悉范围管控、培训、检查</a:t>
                      </a:r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出口：</a:t>
                      </a:r>
                      <a:r>
                        <a:rPr lang="zh-CN" altLang="en-US" dirty="0" smtClean="0"/>
                        <a:t>及时办理相关手续、监管载体交接情况、关注毕业去向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入口：</a:t>
                      </a:r>
                      <a:r>
                        <a:rPr lang="zh-CN" altLang="en-US" dirty="0" smtClean="0"/>
                        <a:t>组织填表、信息备案汇总</a:t>
                      </a:r>
                      <a:endParaRPr lang="en-US" altLang="zh-CN" dirty="0" smtClean="0"/>
                    </a:p>
                    <a:p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过程：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协助项目负责开展培训、检查</a:t>
                      </a:r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dirty="0" smtClean="0">
                          <a:solidFill>
                            <a:srgbClr val="C00000"/>
                          </a:solidFill>
                        </a:rPr>
                        <a:t>出口：</a:t>
                      </a:r>
                      <a:r>
                        <a:rPr lang="zh-CN" altLang="en-US" dirty="0" smtClean="0"/>
                        <a:t>组织填表、更新数据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58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9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2487180963"/>
              </p:ext>
            </p:extLst>
          </p:nvPr>
        </p:nvGraphicFramePr>
        <p:xfrm>
          <a:off x="298367" y="167696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657521" y="520106"/>
            <a:ext cx="2995331" cy="807539"/>
            <a:chOff x="5039" y="0"/>
            <a:chExt cx="2995331" cy="807539"/>
          </a:xfrm>
        </p:grpSpPr>
        <p:sp>
          <p:nvSpPr>
            <p:cNvPr id="4" name="矩形 3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矩形 4"/>
            <p:cNvSpPr/>
            <p:nvPr/>
          </p:nvSpPr>
          <p:spPr>
            <a:xfrm>
              <a:off x="5039" y="0"/>
              <a:ext cx="2995331" cy="807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幼圆" pitchFamily="49" charset="-122"/>
                  <a:ea typeface="幼圆" pitchFamily="49" charset="-122"/>
                </a:rPr>
                <a:t>HOW</a:t>
              </a:r>
              <a:endParaRPr lang="zh-CN" alt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6573983" y="1848394"/>
            <a:ext cx="2125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定密</a:t>
            </a:r>
          </a:p>
        </p:txBody>
      </p:sp>
      <p:sp>
        <p:nvSpPr>
          <p:cNvPr id="7" name="右箭头 6"/>
          <p:cNvSpPr/>
          <p:nvPr/>
        </p:nvSpPr>
        <p:spPr>
          <a:xfrm>
            <a:off x="5987143" y="1942364"/>
            <a:ext cx="350520" cy="335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6337663" y="3438996"/>
            <a:ext cx="350520" cy="335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795061" y="3129582"/>
            <a:ext cx="2125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培训</a:t>
            </a:r>
            <a:endParaRPr lang="en-US" altLang="zh-CN" sz="2800" dirty="0" smtClean="0"/>
          </a:p>
          <a:p>
            <a:r>
              <a:rPr lang="zh-CN" altLang="en-US" sz="2800" dirty="0" smtClean="0">
                <a:hlinkClick r:id="rId7" action="ppaction://hlinkfile"/>
              </a:rPr>
              <a:t>检查</a:t>
            </a:r>
            <a:endParaRPr lang="zh-CN" altLang="en-US" sz="2800" dirty="0"/>
          </a:p>
        </p:txBody>
      </p:sp>
      <p:sp>
        <p:nvSpPr>
          <p:cNvPr id="10" name="右箭头 9"/>
          <p:cNvSpPr/>
          <p:nvPr/>
        </p:nvSpPr>
        <p:spPr>
          <a:xfrm>
            <a:off x="6795061" y="5008716"/>
            <a:ext cx="350520" cy="335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7145581" y="4623801"/>
            <a:ext cx="2125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hlinkClick r:id="rId8" action="ppaction://hlinkfile"/>
              </a:rPr>
              <a:t>责任追究</a:t>
            </a:r>
            <a:endParaRPr lang="en-US" altLang="zh-CN" sz="2800" dirty="0" smtClean="0"/>
          </a:p>
          <a:p>
            <a:r>
              <a:rPr lang="zh-CN" altLang="en-US" sz="2800" dirty="0" smtClean="0">
                <a:hlinkClick r:id="rId9" action="ppaction://hlinkfile"/>
              </a:rPr>
              <a:t>处罚</a:t>
            </a:r>
            <a:r>
              <a:rPr lang="zh-CN" altLang="en-US" sz="2800" dirty="0">
                <a:hlinkClick r:id="rId9" action="ppaction://hlinkfile"/>
              </a:rPr>
              <a:t>细则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633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1636</TotalTime>
  <Words>603</Words>
  <Application>Microsoft Office PowerPoint</Application>
  <PresentationFormat>全屏显示(4:3)</PresentationFormat>
  <Paragraphs>106</Paragraphs>
  <Slides>10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6" baseType="lpstr">
      <vt:lpstr>等线</vt:lpstr>
      <vt:lpstr>等线 Light</vt:lpstr>
      <vt:lpstr>方正姚体</vt:lpstr>
      <vt:lpstr>仿宋</vt:lpstr>
      <vt:lpstr>黑体</vt:lpstr>
      <vt:lpstr>华文行楷</vt:lpstr>
      <vt:lpstr>华文隶书</vt:lpstr>
      <vt:lpstr>华文中宋</vt:lpstr>
      <vt:lpstr>宋体</vt:lpstr>
      <vt:lpstr>微软雅黑</vt:lpstr>
      <vt:lpstr>幼圆</vt:lpstr>
      <vt:lpstr>Arial</vt:lpstr>
      <vt:lpstr>Calibri</vt:lpstr>
      <vt:lpstr>Calibri Light</vt:lpstr>
      <vt:lpstr>Times New Roman</vt:lpstr>
      <vt:lpstr>Office 主题​​</vt:lpstr>
      <vt:lpstr>哈尔滨工程大学 第19届保密委员会第1次工作会议</vt:lpstr>
      <vt:lpstr>W+H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WX</dc:creator>
  <cp:lastModifiedBy>徐博</cp:lastModifiedBy>
  <cp:revision>46</cp:revision>
  <cp:lastPrinted>2018-11-28T01:22:13Z</cp:lastPrinted>
  <dcterms:created xsi:type="dcterms:W3CDTF">2018-11-27T02:20:45Z</dcterms:created>
  <dcterms:modified xsi:type="dcterms:W3CDTF">2018-11-28T08:38:33Z</dcterms:modified>
</cp:coreProperties>
</file>